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1pPr>
    <a:lvl2pPr marL="0" marR="0" indent="4572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2pPr>
    <a:lvl3pPr marL="0" marR="0" indent="9144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3pPr>
    <a:lvl4pPr marL="0" marR="0" indent="13716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4pPr>
    <a:lvl5pPr marL="0" marR="0" indent="18288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5pPr>
    <a:lvl6pPr marL="0" marR="0" indent="22860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6pPr>
    <a:lvl7pPr marL="0" marR="0" indent="27432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7pPr>
    <a:lvl8pPr marL="0" marR="0" indent="32004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8pPr>
    <a:lvl9pPr marL="0" marR="0" indent="365760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FD7E7"/>
          </a:solidFill>
        </a:fill>
      </a:tcStyle>
    </a:wholeTbl>
    <a:band2H>
      <a:tcTxStyle b="def" i="def"/>
      <a:tcStyle>
        <a:tcBdr/>
        <a:fill>
          <a:solidFill>
            <a:srgbClr val="E8ECF4"/>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1"/>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508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1"/>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508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1"/>
          </a:solidFill>
        </a:fill>
      </a:tcStyle>
    </a:firstRow>
  </a:tblStyle>
  <a:tblStyle styleId="{C7B018BB-80A7-4F77-B60F-C8B233D01FF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EE7D0"/>
          </a:solidFill>
        </a:fill>
      </a:tcStyle>
    </a:wholeTbl>
    <a:band2H>
      <a:tcTxStyle b="def" i="def"/>
      <a:tcStyle>
        <a:tcBdr/>
        <a:fill>
          <a:solidFill>
            <a:srgbClr val="EFF3E9"/>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3"/>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508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3"/>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508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3"/>
          </a:solidFill>
        </a:fill>
      </a:tcStyle>
    </a:firstRow>
  </a:tblStyle>
  <a:tblStyle styleId="{EEE7283C-3CF3-47DC-8721-378D4A62B22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CDCCE"/>
          </a:solidFill>
        </a:fill>
      </a:tcStyle>
    </a:wholeTbl>
    <a:band2H>
      <a:tcTxStyle b="def" i="def"/>
      <a:tcStyle>
        <a:tcBdr/>
        <a:fill>
          <a:solidFill>
            <a:srgbClr val="FDEEE8"/>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6"/>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508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6"/>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508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chemeClr val="accent6"/>
          </a:solidFill>
        </a:fill>
      </a:tcStyle>
    </a:firstRow>
  </a:tblStyle>
  <a:tblStyle styleId="{CF821DB8-F4EB-4A41-A1BA-3FCAFE7338EE}" styleName="">
    <a:tblBg/>
    <a:wholeTbl>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n">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
          <a:latin typeface="Calibri"/>
          <a:ea typeface="Calibri"/>
          <a:cs typeface="Calibri"/>
        </a:font>
        <a:srgbClr val="000000"/>
      </a:tcTxStyle>
      <a:tcStyle>
        <a:tcBdr>
          <a:left>
            <a:ln w="12700" cap="flat">
              <a:noFill/>
              <a:miter lim="400000"/>
            </a:ln>
          </a:left>
          <a:right>
            <a:ln w="12700" cap="flat">
              <a:noFill/>
              <a:miter lim="400000"/>
            </a:ln>
          </a:right>
          <a:top>
            <a:ln w="635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b="def" i="def"/>
      <a:tcStyle>
        <a:tcBdr/>
        <a:fill>
          <a:solidFill>
            <a:srgbClr val="E6E6E6"/>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0000"/>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508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0000"/>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508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0000"/>
          </a:solidFill>
        </a:fill>
      </a:tcStyle>
    </a:firstRow>
  </a:tblStyle>
  <a:tblStyle styleId="{2708684C-4D16-4618-839F-0558EEFCDFE6}" styleName="">
    <a:tblBg/>
    <a:wholeTbl>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b="def" i="def"/>
      <a:tcStyle>
        <a:tcBdr/>
        <a:fill>
          <a:solidFill>
            <a:srgbClr val="FFFFFF"/>
          </a:solidFill>
        </a:fill>
      </a:tcStyle>
    </a:band2H>
    <a:firstCol>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635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71" name="Shape 71"/>
          <p:cNvSpPr/>
          <p:nvPr>
            <p:ph type="sldImg"/>
          </p:nvPr>
        </p:nvSpPr>
        <p:spPr>
          <a:xfrm>
            <a:off x="1143000" y="685800"/>
            <a:ext cx="4572000" cy="3429000"/>
          </a:xfrm>
          <a:prstGeom prst="rect">
            <a:avLst/>
          </a:prstGeom>
        </p:spPr>
        <p:txBody>
          <a:bodyPr/>
          <a:lstStyle/>
          <a:p>
            <a:pPr/>
          </a:p>
        </p:txBody>
      </p:sp>
      <p:sp>
        <p:nvSpPr>
          <p:cNvPr id="72" name="Shape 7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650240" latinLnBrk="0">
      <a:lnSpc>
        <a:spcPct val="117999"/>
      </a:lnSpc>
      <a:defRPr sz="3000">
        <a:latin typeface="+mj-lt"/>
        <a:ea typeface="+mj-ea"/>
        <a:cs typeface="+mj-cs"/>
        <a:sym typeface="Helvetica Neue"/>
      </a:defRPr>
    </a:lvl1pPr>
    <a:lvl2pPr indent="228600" defTabSz="650240" latinLnBrk="0">
      <a:lnSpc>
        <a:spcPct val="117999"/>
      </a:lnSpc>
      <a:defRPr sz="3000">
        <a:latin typeface="+mj-lt"/>
        <a:ea typeface="+mj-ea"/>
        <a:cs typeface="+mj-cs"/>
        <a:sym typeface="Helvetica Neue"/>
      </a:defRPr>
    </a:lvl2pPr>
    <a:lvl3pPr indent="457200" defTabSz="650240" latinLnBrk="0">
      <a:lnSpc>
        <a:spcPct val="117999"/>
      </a:lnSpc>
      <a:defRPr sz="3000">
        <a:latin typeface="+mj-lt"/>
        <a:ea typeface="+mj-ea"/>
        <a:cs typeface="+mj-cs"/>
        <a:sym typeface="Helvetica Neue"/>
      </a:defRPr>
    </a:lvl3pPr>
    <a:lvl4pPr indent="685800" defTabSz="650240" latinLnBrk="0">
      <a:lnSpc>
        <a:spcPct val="117999"/>
      </a:lnSpc>
      <a:defRPr sz="3000">
        <a:latin typeface="+mj-lt"/>
        <a:ea typeface="+mj-ea"/>
        <a:cs typeface="+mj-cs"/>
        <a:sym typeface="Helvetica Neue"/>
      </a:defRPr>
    </a:lvl4pPr>
    <a:lvl5pPr indent="914400" defTabSz="650240" latinLnBrk="0">
      <a:lnSpc>
        <a:spcPct val="117999"/>
      </a:lnSpc>
      <a:defRPr sz="3000">
        <a:latin typeface="+mj-lt"/>
        <a:ea typeface="+mj-ea"/>
        <a:cs typeface="+mj-cs"/>
        <a:sym typeface="Helvetica Neue"/>
      </a:defRPr>
    </a:lvl5pPr>
    <a:lvl6pPr indent="1143000" defTabSz="650240" latinLnBrk="0">
      <a:lnSpc>
        <a:spcPct val="117999"/>
      </a:lnSpc>
      <a:defRPr sz="3000">
        <a:latin typeface="+mj-lt"/>
        <a:ea typeface="+mj-ea"/>
        <a:cs typeface="+mj-cs"/>
        <a:sym typeface="Helvetica Neue"/>
      </a:defRPr>
    </a:lvl6pPr>
    <a:lvl7pPr indent="1371600" defTabSz="650240" latinLnBrk="0">
      <a:lnSpc>
        <a:spcPct val="117999"/>
      </a:lnSpc>
      <a:defRPr sz="3000">
        <a:latin typeface="+mj-lt"/>
        <a:ea typeface="+mj-ea"/>
        <a:cs typeface="+mj-cs"/>
        <a:sym typeface="Helvetica Neue"/>
      </a:defRPr>
    </a:lvl7pPr>
    <a:lvl8pPr indent="1600200" defTabSz="650240" latinLnBrk="0">
      <a:lnSpc>
        <a:spcPct val="117999"/>
      </a:lnSpc>
      <a:defRPr sz="3000">
        <a:latin typeface="+mj-lt"/>
        <a:ea typeface="+mj-ea"/>
        <a:cs typeface="+mj-cs"/>
        <a:sym typeface="Helvetica Neue"/>
      </a:defRPr>
    </a:lvl8pPr>
    <a:lvl9pPr indent="1828800" defTabSz="650240" latinLnBrk="0">
      <a:lnSpc>
        <a:spcPct val="117999"/>
      </a:lnSpc>
      <a:defRPr sz="3000">
        <a:latin typeface="+mj-lt"/>
        <a:ea typeface="+mj-ea"/>
        <a:cs typeface="+mj-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Shape 77"/>
          <p:cNvSpPr/>
          <p:nvPr>
            <p:ph type="sldImg"/>
          </p:nvPr>
        </p:nvSpPr>
        <p:spPr>
          <a:prstGeom prst="rect">
            <a:avLst/>
          </a:prstGeom>
        </p:spPr>
        <p:txBody>
          <a:bodyPr/>
          <a:lstStyle/>
          <a:p>
            <a:pPr/>
          </a:p>
        </p:txBody>
      </p:sp>
      <p:sp>
        <p:nvSpPr>
          <p:cNvPr id="78" name="Shape 78"/>
          <p:cNvSpPr/>
          <p:nvPr>
            <p:ph type="body" sz="quarter" idx="1"/>
          </p:nvPr>
        </p:nvSpPr>
        <p:spPr>
          <a:prstGeom prst="rect">
            <a:avLst/>
          </a:prstGeom>
        </p:spPr>
        <p:txBody>
          <a:bodyPr/>
          <a:lstStyle/>
          <a:p>
            <a:pPr>
              <a:defRPr sz="1400"/>
            </a:pPr>
            <a:r>
              <a:t>Abstract: I’ve been leading R&amp;D in various forms of high-assurance engineering for around 25 years.  The U.S. Government has gotten excited recently about this kind of engineering, and they call it </a:t>
            </a:r>
            <a:r>
              <a:rPr i="1"/>
              <a:t>Digital Engineering (DE)</a:t>
            </a:r>
            <a:r>
              <a:t>.  Despite the excitement, there is quite a bit of confusion—even on the part of the Government—about what Digital Engineering really is.  Likewise, there is confusion about what it is inside of Galois, despite the fact that we now have over a half dozen projects that focus on the topic.  This talk is meant to help clarify the topic, as well as explain and demonstrate, through a case study, what </a:t>
            </a:r>
            <a:r>
              <a:rPr i="1"/>
              <a:t>Rigorous Digital Engineering (RDE) </a:t>
            </a:r>
            <a:r>
              <a:t>is.  The </a:t>
            </a:r>
            <a:r>
              <a:rPr i="1"/>
              <a:t>High Assurance Rigorous Digital Engineering for Nuclear Safety</a:t>
            </a:r>
            <a:r>
              <a:t> (</a:t>
            </a:r>
            <a:r>
              <a:rPr b="1"/>
              <a:t>HARDENS</a:t>
            </a:r>
            <a:r>
              <a:t>) project for the Nuclear Regulatory Commission (NRC) is a small project that demonstrates RDE in practice.  So if you are curious about what all the buzz is about DE and RDE—or you just want to learn about the state of the art in today’s nuclear control systems and their future—come to this talk and ask questions!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Shape 114"/>
          <p:cNvSpPr/>
          <p:nvPr>
            <p:ph type="sldImg"/>
          </p:nvPr>
        </p:nvSpPr>
        <p:spPr>
          <a:prstGeom prst="rect">
            <a:avLst/>
          </a:prstGeom>
        </p:spPr>
        <p:txBody>
          <a:bodyPr/>
          <a:lstStyle/>
          <a:p>
            <a:pPr/>
          </a:p>
        </p:txBody>
      </p:sp>
      <p:sp>
        <p:nvSpPr>
          <p:cNvPr id="115" name="Shape 115"/>
          <p:cNvSpPr/>
          <p:nvPr>
            <p:ph type="body" sz="quarter" idx="1"/>
          </p:nvPr>
        </p:nvSpPr>
        <p:spPr>
          <a:prstGeom prst="rect">
            <a:avLst/>
          </a:prstGeom>
        </p:spPr>
        <p:txBody>
          <a:bodyPr/>
          <a:lstStyle/>
          <a:p>
            <a:pPr defTabSz="457200">
              <a:lnSpc>
                <a:spcPct val="100000"/>
              </a:lnSpc>
              <a:defRPr sz="1200">
                <a:latin typeface="Calibri"/>
                <a:ea typeface="Calibri"/>
                <a:cs typeface="Calibri"/>
                <a:sym typeface="Calibri"/>
              </a:defRPr>
            </a:pPr>
            <a:r>
              <a:t>We solve hard computer science problems. </a:t>
            </a:r>
          </a:p>
          <a:p>
            <a:pPr defTabSz="457200">
              <a:lnSpc>
                <a:spcPct val="100000"/>
              </a:lnSpc>
              <a:defRPr sz="1200">
                <a:latin typeface="Calibri"/>
                <a:ea typeface="Calibri"/>
                <a:cs typeface="Calibri"/>
                <a:sym typeface="Calibri"/>
              </a:defRPr>
            </a:pPr>
            <a:r>
              <a:t>We’re hiring! And it’s a pretty unusual and delightful place to work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Shape 235"/>
          <p:cNvSpPr/>
          <p:nvPr>
            <p:ph type="sldImg"/>
          </p:nvPr>
        </p:nvSpPr>
        <p:spPr>
          <a:prstGeom prst="rect">
            <a:avLst/>
          </a:prstGeom>
        </p:spPr>
        <p:txBody>
          <a:bodyPr/>
          <a:lstStyle/>
          <a:p>
            <a:pPr/>
          </a:p>
        </p:txBody>
      </p:sp>
      <p:sp>
        <p:nvSpPr>
          <p:cNvPr id="236" name="Shape 236"/>
          <p:cNvSpPr/>
          <p:nvPr>
            <p:ph type="body" sz="quarter" idx="1"/>
          </p:nvPr>
        </p:nvSpPr>
        <p:spPr>
          <a:prstGeom prst="rect">
            <a:avLst/>
          </a:prstGeom>
        </p:spPr>
        <p:txBody>
          <a:bodyPr/>
          <a:lstStyle/>
          <a:p>
            <a:pPr>
              <a:defRPr sz="1900"/>
            </a:pPr>
            <a:r>
              <a:t>For example, our three core SoC running on an FPGA is a digital twin</a:t>
            </a:r>
          </a:p>
          <a:p>
            <a:pPr>
              <a:defRPr sz="1900"/>
            </a:pPr>
            <a:r>
              <a:t>of (1) the same three core SoC implemented as an ASIC, (2) three</a:t>
            </a:r>
          </a:p>
          <a:p>
            <a:pPr>
              <a:defRPr sz="1900"/>
            </a:pPr>
            <a:r>
              <a:t>single core SoCs running on an FPGA, or (3) three single core SoCs</a:t>
            </a:r>
          </a:p>
          <a:p>
            <a:pPr>
              <a:defRPr sz="1900"/>
            </a:pPr>
            <a:r>
              <a:t>running on three FPGAs connected via an AXI bus, or (4) three single</a:t>
            </a:r>
          </a:p>
          <a:p>
            <a:pPr>
              <a:defRPr sz="1900"/>
            </a:pPr>
            <a:r>
              <a:t>core ASICs connected on an AXI bus.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Shape 248"/>
          <p:cNvSpPr/>
          <p:nvPr>
            <p:ph type="sldImg"/>
          </p:nvPr>
        </p:nvSpPr>
        <p:spPr>
          <a:prstGeom prst="rect">
            <a:avLst/>
          </a:prstGeom>
        </p:spPr>
        <p:txBody>
          <a:bodyPr/>
          <a:lstStyle/>
          <a:p>
            <a:pPr/>
          </a:p>
        </p:txBody>
      </p:sp>
      <p:sp>
        <p:nvSpPr>
          <p:cNvPr id="249" name="Shape 249"/>
          <p:cNvSpPr/>
          <p:nvPr>
            <p:ph type="body" sz="quarter" idx="1"/>
          </p:nvPr>
        </p:nvSpPr>
        <p:spPr>
          <a:prstGeom prst="rect">
            <a:avLst/>
          </a:prstGeom>
        </p:spPr>
        <p:txBody>
          <a:bodyPr/>
          <a:lstStyle/>
          <a:p>
            <a:pPr/>
            <a:r>
              <a:t>Some of this is facilitated by our recent acquisition of Adventium Labs, and a lot of the rest is being attended to via a plus-up on CASE from DARPA I2O.</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lide">
    <p:bg>
      <p:bgPr>
        <a:solidFill>
          <a:srgbClr val="3777BC"/>
        </a:solidFill>
      </p:bgPr>
    </p:bg>
    <p:spTree>
      <p:nvGrpSpPr>
        <p:cNvPr id="1" name=""/>
        <p:cNvGrpSpPr/>
        <p:nvPr/>
      </p:nvGrpSpPr>
      <p:grpSpPr>
        <a:xfrm>
          <a:off x="0" y="0"/>
          <a:ext cx="0" cy="0"/>
          <a:chOff x="0" y="0"/>
          <a:chExt cx="0" cy="0"/>
        </a:xfrm>
      </p:grpSpPr>
      <p:sp>
        <p:nvSpPr>
          <p:cNvPr id="18" name="Body Level One…"/>
          <p:cNvSpPr txBox="1"/>
          <p:nvPr>
            <p:ph type="body" sz="half" idx="1"/>
          </p:nvPr>
        </p:nvSpPr>
        <p:spPr>
          <a:xfrm>
            <a:off x="654755" y="5703110"/>
            <a:ext cx="11703542" cy="3729384"/>
          </a:xfrm>
          <a:prstGeom prst="rect">
            <a:avLst/>
          </a:prstGeom>
        </p:spPr>
        <p:txBody>
          <a:bodyPr/>
          <a:lstStyle>
            <a:lvl1pPr>
              <a:defRPr b="1">
                <a:solidFill>
                  <a:srgbClr val="FFFFFF"/>
                </a:solidFill>
                <a:latin typeface="+mj-lt"/>
                <a:ea typeface="+mj-ea"/>
                <a:cs typeface="+mj-cs"/>
                <a:sym typeface="Helvetica Neue"/>
              </a:defRPr>
            </a:lvl1pPr>
            <a:lvl2pPr marL="702337" indent="-245137">
              <a:defRPr b="1">
                <a:solidFill>
                  <a:srgbClr val="FFFFFF"/>
                </a:solidFill>
                <a:latin typeface="+mj-lt"/>
                <a:ea typeface="+mj-ea"/>
                <a:cs typeface="+mj-cs"/>
                <a:sym typeface="Helvetica Neue"/>
              </a:defRPr>
            </a:lvl2pPr>
            <a:lvl3pPr marL="1155039" indent="-240639">
              <a:defRPr b="1">
                <a:solidFill>
                  <a:srgbClr val="FFFFFF"/>
                </a:solidFill>
                <a:latin typeface="+mj-lt"/>
                <a:ea typeface="+mj-ea"/>
                <a:cs typeface="+mj-cs"/>
                <a:sym typeface="Helvetica Neue"/>
              </a:defRPr>
            </a:lvl3pPr>
            <a:lvl4pPr marL="1563819" indent="-254132">
              <a:defRPr b="1">
                <a:solidFill>
                  <a:srgbClr val="FFFFFF"/>
                </a:solidFill>
                <a:latin typeface="+mj-lt"/>
                <a:ea typeface="+mj-ea"/>
                <a:cs typeface="+mj-cs"/>
                <a:sym typeface="Helvetica Neue"/>
              </a:defRPr>
            </a:lvl4pPr>
            <a:lvl5pPr marL="2127024" indent="-412524">
              <a:defRPr b="1">
                <a:solidFill>
                  <a:srgbClr val="FFFFFF"/>
                </a:solidFill>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pic>
        <p:nvPicPr>
          <p:cNvPr id="19" name="galois-pres.png" descr="galois-pres.png"/>
          <p:cNvPicPr>
            <a:picLocks noChangeAspect="1"/>
          </p:cNvPicPr>
          <p:nvPr/>
        </p:nvPicPr>
        <p:blipFill>
          <a:blip r:embed="rId2">
            <a:extLst/>
          </a:blip>
          <a:stretch>
            <a:fillRect/>
          </a:stretch>
        </p:blipFill>
        <p:spPr>
          <a:xfrm>
            <a:off x="803071" y="785484"/>
            <a:ext cx="2890947" cy="757111"/>
          </a:xfrm>
          <a:prstGeom prst="rect">
            <a:avLst/>
          </a:prstGeom>
          <a:ln w="12700">
            <a:miter lim="400000"/>
          </a:ln>
        </p:spPr>
      </p:pic>
      <p:sp>
        <p:nvSpPr>
          <p:cNvPr id="20" name="Title Text"/>
          <p:cNvSpPr txBox="1"/>
          <p:nvPr>
            <p:ph type="body" sz="quarter" idx="21"/>
          </p:nvPr>
        </p:nvSpPr>
        <p:spPr>
          <a:xfrm>
            <a:off x="663234" y="4638661"/>
            <a:ext cx="11695063" cy="1064450"/>
          </a:xfrm>
          <a:prstGeom prst="rect">
            <a:avLst/>
          </a:prstGeom>
        </p:spPr>
        <p:txBody>
          <a:bodyPr anchor="ctr">
            <a:noAutofit/>
          </a:bodyPr>
          <a:lstStyle>
            <a:lvl1pPr>
              <a:spcBef>
                <a:spcPts val="0"/>
              </a:spcBef>
              <a:defRPr b="1" sz="5600">
                <a:solidFill>
                  <a:srgbClr val="FFC32E"/>
                </a:solidFill>
                <a:latin typeface="+mj-lt"/>
                <a:ea typeface="+mj-ea"/>
                <a:cs typeface="+mj-cs"/>
                <a:sym typeface="Helvetica Neue"/>
              </a:defRPr>
            </a:lvl1pPr>
          </a:lstStyle>
          <a:p>
            <a:pPr/>
            <a:r>
              <a:t>Title Text</a:t>
            </a:r>
          </a:p>
        </p:txBody>
      </p:sp>
      <p:sp>
        <p:nvSpPr>
          <p:cNvPr id="21" name="Slide Number"/>
          <p:cNvSpPr txBox="1"/>
          <p:nvPr>
            <p:ph type="sldNum" sz="quarter" idx="2"/>
          </p:nvPr>
        </p:nvSpPr>
        <p:spPr>
          <a:xfrm>
            <a:off x="9320107" y="8779792"/>
            <a:ext cx="3034454" cy="520701"/>
          </a:xfrm>
          <a:prstGeom prst="rect">
            <a:avLst/>
          </a:prstGeom>
        </p:spPr>
        <p:txBody>
          <a:bodyPr/>
          <a:lstStyle>
            <a:lvl1pPr>
              <a:defRPr>
                <a:latin typeface="+mn-lt"/>
                <a:ea typeface="+mn-ea"/>
                <a:cs typeface="+mn-cs"/>
                <a:sym typeface="Helvetica"/>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8" name="Slide Number"/>
          <p:cNvSpPr txBox="1"/>
          <p:nvPr>
            <p:ph type="sldNum" sz="quarter" idx="2"/>
          </p:nvPr>
        </p:nvSpPr>
        <p:spPr>
          <a:prstGeom prst="rect">
            <a:avLst/>
          </a:prstGeom>
        </p:spPr>
        <p:txBody>
          <a:bodyPr/>
          <a:lstStyle/>
          <a:p>
            <a:pPr/>
            <a:fld id="{86CB4B4D-7CA3-9044-876B-883B54F8677D}" type="slidenum"/>
          </a:p>
        </p:txBody>
      </p:sp>
      <p:sp>
        <p:nvSpPr>
          <p:cNvPr id="29" name="Title Text"/>
          <p:cNvSpPr txBox="1"/>
          <p:nvPr>
            <p:ph type="body" sz="quarter" idx="21"/>
          </p:nvPr>
        </p:nvSpPr>
        <p:spPr>
          <a:xfrm>
            <a:off x="952500" y="254000"/>
            <a:ext cx="11099800" cy="1299072"/>
          </a:xfrm>
          <a:prstGeom prst="rect">
            <a:avLst/>
          </a:prstGeom>
        </p:spPr>
        <p:txBody>
          <a:bodyPr lIns="50800" tIns="50800" rIns="50800" bIns="50800" anchor="ctr"/>
          <a:lstStyle>
            <a:lvl1pPr algn="ctr" defTabSz="584200">
              <a:spcBef>
                <a:spcPts val="0"/>
              </a:spcBef>
              <a:defRPr sz="6000">
                <a:latin typeface="Helvetica Neue Medium"/>
                <a:ea typeface="Helvetica Neue Medium"/>
                <a:cs typeface="Helvetica Neue Medium"/>
                <a:sym typeface="Helvetica Neue Medium"/>
              </a:defRPr>
            </a:lvl1pPr>
          </a:lstStyle>
          <a:p>
            <a:pPr/>
            <a:r>
              <a:t>Title Text</a:t>
            </a:r>
          </a:p>
        </p:txBody>
      </p:sp>
      <p:sp>
        <p:nvSpPr>
          <p:cNvPr id="30" name="Body Level One…"/>
          <p:cNvSpPr txBox="1"/>
          <p:nvPr>
            <p:ph type="body" idx="22"/>
          </p:nvPr>
        </p:nvSpPr>
        <p:spPr>
          <a:xfrm>
            <a:off x="952500" y="1672034"/>
            <a:ext cx="11099800" cy="7205266"/>
          </a:xfrm>
          <a:prstGeom prst="rect">
            <a:avLst/>
          </a:prstGeom>
        </p:spPr>
        <p:txBody>
          <a:bodyPr lIns="50800" tIns="50800" rIns="50800" bIns="50800" anchor="ctr"/>
          <a:lstStyle>
            <a:lvl1pPr marL="444499" indent="-444499" defTabSz="584200">
              <a:spcBef>
                <a:spcPts val="1000"/>
              </a:spcBef>
              <a:buSzPct val="145000"/>
              <a:buChar char="•"/>
              <a:defRPr sz="3600">
                <a:latin typeface="+mj-lt"/>
                <a:ea typeface="+mj-ea"/>
                <a:cs typeface="+mj-cs"/>
                <a:sym typeface="Helvetica Neue"/>
              </a:defRPr>
            </a:lvl1pPr>
            <a:lvl2pPr marL="889000" indent="-444500" defTabSz="584200">
              <a:spcBef>
                <a:spcPts val="1000"/>
              </a:spcBef>
              <a:buSzPct val="145000"/>
              <a:buChar char="•"/>
              <a:defRPr sz="3600">
                <a:latin typeface="+mj-lt"/>
                <a:ea typeface="+mj-ea"/>
                <a:cs typeface="+mj-cs"/>
                <a:sym typeface="Helvetica Neue"/>
              </a:defRPr>
            </a:lvl2pPr>
            <a:lvl3pPr marL="1333500" indent="-444500" defTabSz="584200">
              <a:spcBef>
                <a:spcPts val="1000"/>
              </a:spcBef>
              <a:buSzPct val="145000"/>
              <a:defRPr sz="3600">
                <a:latin typeface="+mj-lt"/>
                <a:ea typeface="+mj-ea"/>
                <a:cs typeface="+mj-cs"/>
                <a:sym typeface="Helvetica Neue"/>
              </a:defRPr>
            </a:lvl3pPr>
            <a:lvl4pPr marL="1778000" indent="-444500" defTabSz="584200">
              <a:spcBef>
                <a:spcPts val="1000"/>
              </a:spcBef>
              <a:buSzPct val="145000"/>
              <a:buChar char="•"/>
              <a:defRPr sz="3600">
                <a:latin typeface="+mj-lt"/>
                <a:ea typeface="+mj-ea"/>
                <a:cs typeface="+mj-cs"/>
                <a:sym typeface="Helvetica Neue"/>
              </a:defRPr>
            </a:lvl4pPr>
            <a:lvl5pPr marL="2222500" indent="-444500" defTabSz="584200">
              <a:spcBef>
                <a:spcPts val="1000"/>
              </a:spcBef>
              <a:buSzPct val="145000"/>
              <a:defRPr sz="3600">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 Layout">
    <p:bg>
      <p:bgPr>
        <a:solidFill>
          <a:srgbClr val="404040"/>
        </a:solidFill>
      </p:bgPr>
    </p:bg>
    <p:spTree>
      <p:nvGrpSpPr>
        <p:cNvPr id="1" name=""/>
        <p:cNvGrpSpPr/>
        <p:nvPr/>
      </p:nvGrpSpPr>
      <p:grpSpPr>
        <a:xfrm>
          <a:off x="0" y="0"/>
          <a:ext cx="0" cy="0"/>
          <a:chOff x="0" y="0"/>
          <a:chExt cx="0" cy="0"/>
        </a:xfrm>
      </p:grpSpPr>
      <p:sp>
        <p:nvSpPr>
          <p:cNvPr id="44" name="This is a chapter title page"/>
          <p:cNvSpPr txBox="1"/>
          <p:nvPr>
            <p:ph type="title" hasCustomPrompt="1"/>
          </p:nvPr>
        </p:nvSpPr>
        <p:spPr>
          <a:xfrm>
            <a:off x="663234" y="4894467"/>
            <a:ext cx="11695063" cy="552838"/>
          </a:xfrm>
          <a:prstGeom prst="rect">
            <a:avLst/>
          </a:prstGeom>
        </p:spPr>
        <p:txBody>
          <a:bodyPr>
            <a:normAutofit fontScale="100000" lnSpcReduction="0"/>
          </a:bodyPr>
          <a:lstStyle>
            <a:lvl1pPr>
              <a:defRPr sz="4800">
                <a:solidFill>
                  <a:srgbClr val="FFC32E"/>
                </a:solidFill>
              </a:defRPr>
            </a:lvl1pPr>
          </a:lstStyle>
          <a:p>
            <a:pPr/>
            <a:r>
              <a:t>This is a chapter title page</a:t>
            </a:r>
          </a:p>
        </p:txBody>
      </p:sp>
      <p:sp>
        <p:nvSpPr>
          <p:cNvPr id="45" name="Body Level One…"/>
          <p:cNvSpPr txBox="1"/>
          <p:nvPr>
            <p:ph type="body" sz="quarter" idx="1" hasCustomPrompt="1"/>
          </p:nvPr>
        </p:nvSpPr>
        <p:spPr>
          <a:xfrm>
            <a:off x="663233" y="5703110"/>
            <a:ext cx="8187257" cy="2451948"/>
          </a:xfrm>
          <a:prstGeom prst="rect">
            <a:avLst/>
          </a:prstGeom>
        </p:spPr>
        <p:txBody>
          <a:bodyPr/>
          <a:lstStyle>
            <a:lvl1pPr>
              <a:spcBef>
                <a:spcPts val="500"/>
              </a:spcBef>
              <a:defRPr sz="2200">
                <a:solidFill>
                  <a:srgbClr val="D9D9D9"/>
                </a:solidFill>
                <a:latin typeface="Helvetica Light"/>
                <a:ea typeface="Helvetica Light"/>
                <a:cs typeface="Helvetica Light"/>
                <a:sym typeface="Helvetica Light"/>
              </a:defRPr>
            </a:lvl1pPr>
            <a:lvl2pPr marL="729116" indent="-271916">
              <a:spcBef>
                <a:spcPts val="500"/>
              </a:spcBef>
              <a:buChar char="•"/>
              <a:defRPr sz="2200">
                <a:solidFill>
                  <a:srgbClr val="D9D9D9"/>
                </a:solidFill>
                <a:latin typeface="Helvetica Light"/>
                <a:ea typeface="Helvetica Light"/>
                <a:cs typeface="Helvetica Light"/>
                <a:sym typeface="Helvetica Light"/>
              </a:defRPr>
            </a:lvl2pPr>
            <a:lvl3pPr marL="1181327" indent="-266927">
              <a:spcBef>
                <a:spcPts val="500"/>
              </a:spcBef>
              <a:defRPr sz="2200">
                <a:solidFill>
                  <a:srgbClr val="D9D9D9"/>
                </a:solidFill>
                <a:latin typeface="Helvetica Light"/>
                <a:ea typeface="Helvetica Light"/>
                <a:cs typeface="Helvetica Light"/>
                <a:sym typeface="Helvetica Light"/>
              </a:defRPr>
            </a:lvl3pPr>
            <a:lvl4pPr marL="1591582" indent="-281895">
              <a:spcBef>
                <a:spcPts val="500"/>
              </a:spcBef>
              <a:buChar char="•"/>
              <a:defRPr sz="2200">
                <a:solidFill>
                  <a:srgbClr val="D9D9D9"/>
                </a:solidFill>
                <a:latin typeface="Helvetica Light"/>
                <a:ea typeface="Helvetica Light"/>
                <a:cs typeface="Helvetica Light"/>
                <a:sym typeface="Helvetica Light"/>
              </a:defRPr>
            </a:lvl4pPr>
            <a:lvl5pPr marL="1981427" indent="-266927">
              <a:spcBef>
                <a:spcPts val="500"/>
              </a:spcBef>
              <a:defRPr sz="2200">
                <a:solidFill>
                  <a:srgbClr val="D9D9D9"/>
                </a:solidFill>
                <a:latin typeface="Helvetica Light"/>
                <a:ea typeface="Helvetica Light"/>
                <a:cs typeface="Helvetica Light"/>
                <a:sym typeface="Helvetica Light"/>
              </a:defRPr>
            </a:lvl5pPr>
          </a:lstStyle>
          <a:p>
            <a:pPr/>
            <a:r>
              <a:t>This is an intro for a chapter section. This can be a brief excerpt. </a:t>
            </a:r>
          </a:p>
          <a:p>
            <a:pPr lvl="1"/>
            <a:r>
              <a:t/>
            </a:r>
          </a:p>
          <a:p>
            <a:pPr lvl="2"/>
            <a:r>
              <a:t/>
            </a:r>
          </a:p>
          <a:p>
            <a:pPr lvl="3"/>
            <a:r>
              <a:t/>
            </a:r>
          </a:p>
          <a:p>
            <a:pPr lvl="4"/>
            <a:r>
              <a:t/>
            </a:r>
          </a:p>
        </p:txBody>
      </p:sp>
      <p:sp>
        <p:nvSpPr>
          <p:cNvPr id="46" name="Text Placeholder 8"/>
          <p:cNvSpPr/>
          <p:nvPr>
            <p:ph type="body" sz="quarter" idx="21" hasCustomPrompt="1"/>
          </p:nvPr>
        </p:nvSpPr>
        <p:spPr>
          <a:xfrm>
            <a:off x="663234" y="663152"/>
            <a:ext cx="6094194" cy="381648"/>
          </a:xfrm>
          <a:prstGeom prst="rect">
            <a:avLst/>
          </a:prstGeom>
        </p:spPr>
        <p:txBody>
          <a:bodyPr/>
          <a:lstStyle>
            <a:lvl1pPr>
              <a:spcBef>
                <a:spcPts val="300"/>
              </a:spcBef>
              <a:defRPr b="1" sz="1400">
                <a:solidFill>
                  <a:srgbClr val="A6A6A6"/>
                </a:solidFill>
              </a:defRPr>
            </a:lvl1pPr>
          </a:lstStyle>
          <a:p>
            <a:pPr/>
            <a:r>
              <a:t>Title of the Presentation</a:t>
            </a:r>
          </a:p>
        </p:txBody>
      </p:sp>
      <p:sp>
        <p:nvSpPr>
          <p:cNvPr id="47" name="Slide Number"/>
          <p:cNvSpPr txBox="1"/>
          <p:nvPr>
            <p:ph type="sldNum" sz="quarter" idx="2"/>
          </p:nvPr>
        </p:nvSpPr>
        <p:spPr>
          <a:xfrm>
            <a:off x="6285653" y="8779792"/>
            <a:ext cx="3034455" cy="520701"/>
          </a:xfrm>
          <a:prstGeom prst="rect">
            <a:avLst/>
          </a:prstGeom>
        </p:spPr>
        <p:txBody>
          <a:bodyPr wrap="none"/>
          <a:lstStyle>
            <a:lvl1pPr algn="r">
              <a:defRPr b="0">
                <a:solidFill>
                  <a:srgbClr val="000000"/>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54" name="Slide Number"/>
          <p:cNvSpPr txBox="1"/>
          <p:nvPr>
            <p:ph type="sldNum" sz="quarter" idx="2"/>
          </p:nvPr>
        </p:nvSpPr>
        <p:spPr>
          <a:prstGeom prst="rect">
            <a:avLst/>
          </a:prstGeom>
        </p:spPr>
        <p:txBody>
          <a:bodyPr/>
          <a:lstStyle/>
          <a:p>
            <a:pPr/>
            <a:fld id="{86CB4B4D-7CA3-9044-876B-883B54F8677D}" type="slidenum"/>
          </a:p>
        </p:txBody>
      </p:sp>
      <p:sp>
        <p:nvSpPr>
          <p:cNvPr id="55" name="Title Text"/>
          <p:cNvSpPr txBox="1"/>
          <p:nvPr>
            <p:ph type="body" sz="quarter" idx="21"/>
          </p:nvPr>
        </p:nvSpPr>
        <p:spPr>
          <a:xfrm>
            <a:off x="952500" y="254000"/>
            <a:ext cx="11099800" cy="1299072"/>
          </a:xfrm>
          <a:prstGeom prst="rect">
            <a:avLst/>
          </a:prstGeom>
        </p:spPr>
        <p:txBody>
          <a:bodyPr lIns="50800" tIns="50800" rIns="50800" bIns="50800" anchor="ctr"/>
          <a:lstStyle>
            <a:lvl1pPr algn="ctr" defTabSz="584200">
              <a:spcBef>
                <a:spcPts val="0"/>
              </a:spcBef>
              <a:defRPr sz="6000">
                <a:latin typeface="Helvetica Neue Medium"/>
                <a:ea typeface="Helvetica Neue Medium"/>
                <a:cs typeface="Helvetica Neue Medium"/>
                <a:sym typeface="Helvetica Neue Medium"/>
              </a:defRPr>
            </a:lvl1pPr>
          </a:lstStyle>
          <a:p>
            <a:pPr/>
            <a:r>
              <a:t>Title Text</a:t>
            </a:r>
          </a:p>
        </p:txBody>
      </p:sp>
      <p:sp>
        <p:nvSpPr>
          <p:cNvPr id="56" name="Body Level One…"/>
          <p:cNvSpPr txBox="1"/>
          <p:nvPr>
            <p:ph type="body" idx="22"/>
          </p:nvPr>
        </p:nvSpPr>
        <p:spPr>
          <a:xfrm>
            <a:off x="952500" y="1672034"/>
            <a:ext cx="11099800" cy="7205266"/>
          </a:xfrm>
          <a:prstGeom prst="rect">
            <a:avLst/>
          </a:prstGeom>
        </p:spPr>
        <p:txBody>
          <a:bodyPr lIns="50800" tIns="50800" rIns="50800" bIns="50800" anchor="ctr"/>
          <a:lstStyle>
            <a:lvl1pPr marL="444499" indent="-444499" defTabSz="584200">
              <a:spcBef>
                <a:spcPts val="1000"/>
              </a:spcBef>
              <a:buSzPct val="145000"/>
              <a:buChar char="•"/>
              <a:defRPr sz="3600">
                <a:latin typeface="+mj-lt"/>
                <a:ea typeface="+mj-ea"/>
                <a:cs typeface="+mj-cs"/>
                <a:sym typeface="Helvetica Neue"/>
              </a:defRPr>
            </a:lvl1pPr>
            <a:lvl2pPr marL="889000" indent="-444500" defTabSz="584200">
              <a:spcBef>
                <a:spcPts val="1000"/>
              </a:spcBef>
              <a:buSzPct val="145000"/>
              <a:buChar char="•"/>
              <a:defRPr sz="3600">
                <a:latin typeface="+mj-lt"/>
                <a:ea typeface="+mj-ea"/>
                <a:cs typeface="+mj-cs"/>
                <a:sym typeface="Helvetica Neue"/>
              </a:defRPr>
            </a:lvl2pPr>
            <a:lvl3pPr marL="1333500" indent="-444500" defTabSz="584200">
              <a:spcBef>
                <a:spcPts val="1000"/>
              </a:spcBef>
              <a:buSzPct val="145000"/>
              <a:defRPr sz="3600">
                <a:latin typeface="+mj-lt"/>
                <a:ea typeface="+mj-ea"/>
                <a:cs typeface="+mj-cs"/>
                <a:sym typeface="Helvetica Neue"/>
              </a:defRPr>
            </a:lvl3pPr>
            <a:lvl4pPr marL="1778000" indent="-444500" defTabSz="584200">
              <a:spcBef>
                <a:spcPts val="1000"/>
              </a:spcBef>
              <a:buSzPct val="145000"/>
              <a:buChar char="•"/>
              <a:defRPr sz="3600">
                <a:latin typeface="+mj-lt"/>
                <a:ea typeface="+mj-ea"/>
                <a:cs typeface="+mj-cs"/>
                <a:sym typeface="Helvetica Neue"/>
              </a:defRPr>
            </a:lvl4pPr>
            <a:lvl5pPr marL="2222500" indent="-444500" defTabSz="584200">
              <a:spcBef>
                <a:spcPts val="1000"/>
              </a:spcBef>
              <a:buSzPct val="145000"/>
              <a:defRPr sz="3600">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63" name="Slide Number"/>
          <p:cNvSpPr txBox="1"/>
          <p:nvPr>
            <p:ph type="sldNum" sz="quarter" idx="2"/>
          </p:nvPr>
        </p:nvSpPr>
        <p:spPr>
          <a:prstGeom prst="rect">
            <a:avLst/>
          </a:prstGeom>
        </p:spPr>
        <p:txBody>
          <a:bodyPr/>
          <a:lstStyle/>
          <a:p>
            <a:pPr/>
            <a:fld id="{86CB4B4D-7CA3-9044-876B-883B54F8677D}" type="slidenum"/>
          </a:p>
        </p:txBody>
      </p:sp>
      <p:sp>
        <p:nvSpPr>
          <p:cNvPr id="64" name="Title Text"/>
          <p:cNvSpPr txBox="1"/>
          <p:nvPr>
            <p:ph type="body" sz="quarter" idx="21"/>
          </p:nvPr>
        </p:nvSpPr>
        <p:spPr>
          <a:xfrm>
            <a:off x="952500" y="254000"/>
            <a:ext cx="11099800" cy="1299072"/>
          </a:xfrm>
          <a:prstGeom prst="rect">
            <a:avLst/>
          </a:prstGeom>
        </p:spPr>
        <p:txBody>
          <a:bodyPr lIns="50800" tIns="50800" rIns="50800" bIns="50800" anchor="ctr"/>
          <a:lstStyle>
            <a:lvl1pPr algn="ctr" defTabSz="584200">
              <a:spcBef>
                <a:spcPts val="0"/>
              </a:spcBef>
              <a:defRPr sz="6000">
                <a:latin typeface="Helvetica Neue Medium"/>
                <a:ea typeface="Helvetica Neue Medium"/>
                <a:cs typeface="Helvetica Neue Medium"/>
                <a:sym typeface="Helvetica Neue Medium"/>
              </a:defRPr>
            </a:lvl1pPr>
          </a:lstStyle>
          <a:p>
            <a:pPr/>
            <a:r>
              <a:t>Title Text</a:t>
            </a:r>
          </a:p>
        </p:txBody>
      </p:sp>
      <p:sp>
        <p:nvSpPr>
          <p:cNvPr id="65" name="Body Level One…"/>
          <p:cNvSpPr txBox="1"/>
          <p:nvPr>
            <p:ph type="body" idx="22"/>
          </p:nvPr>
        </p:nvSpPr>
        <p:spPr>
          <a:xfrm>
            <a:off x="952500" y="1672034"/>
            <a:ext cx="11099800" cy="7205266"/>
          </a:xfrm>
          <a:prstGeom prst="rect">
            <a:avLst/>
          </a:prstGeom>
        </p:spPr>
        <p:txBody>
          <a:bodyPr lIns="50800" tIns="50800" rIns="50800" bIns="50800" anchor="ctr"/>
          <a:lstStyle>
            <a:lvl1pPr marL="444499" indent="-444499" defTabSz="584200">
              <a:spcBef>
                <a:spcPts val="1000"/>
              </a:spcBef>
              <a:buSzPct val="145000"/>
              <a:buChar char="•"/>
              <a:defRPr sz="3600">
                <a:latin typeface="+mj-lt"/>
                <a:ea typeface="+mj-ea"/>
                <a:cs typeface="+mj-cs"/>
                <a:sym typeface="Helvetica Neue"/>
              </a:defRPr>
            </a:lvl1pPr>
            <a:lvl2pPr marL="889000" indent="-444500" defTabSz="584200">
              <a:spcBef>
                <a:spcPts val="1000"/>
              </a:spcBef>
              <a:buSzPct val="145000"/>
              <a:buChar char="•"/>
              <a:defRPr sz="3600">
                <a:latin typeface="+mj-lt"/>
                <a:ea typeface="+mj-ea"/>
                <a:cs typeface="+mj-cs"/>
                <a:sym typeface="Helvetica Neue"/>
              </a:defRPr>
            </a:lvl2pPr>
            <a:lvl3pPr marL="1333500" indent="-444500" defTabSz="584200">
              <a:spcBef>
                <a:spcPts val="1000"/>
              </a:spcBef>
              <a:buSzPct val="145000"/>
              <a:defRPr sz="3600">
                <a:latin typeface="+mj-lt"/>
                <a:ea typeface="+mj-ea"/>
                <a:cs typeface="+mj-cs"/>
                <a:sym typeface="Helvetica Neue"/>
              </a:defRPr>
            </a:lvl3pPr>
            <a:lvl4pPr marL="1778000" indent="-444500" defTabSz="584200">
              <a:spcBef>
                <a:spcPts val="1000"/>
              </a:spcBef>
              <a:buSzPct val="145000"/>
              <a:buChar char="•"/>
              <a:defRPr sz="3600">
                <a:latin typeface="+mj-lt"/>
                <a:ea typeface="+mj-ea"/>
                <a:cs typeface="+mj-cs"/>
                <a:sym typeface="Helvetica Neue"/>
              </a:defRPr>
            </a:lvl4pPr>
            <a:lvl5pPr marL="2222500" indent="-444500" defTabSz="584200">
              <a:spcBef>
                <a:spcPts val="1000"/>
              </a:spcBef>
              <a:buSzPct val="145000"/>
              <a:defRPr sz="3600">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Rectangle"/>
          <p:cNvSpPr/>
          <p:nvPr/>
        </p:nvSpPr>
        <p:spPr>
          <a:xfrm>
            <a:off x="-1" y="9307770"/>
            <a:ext cx="13004801" cy="445831"/>
          </a:xfrm>
          <a:prstGeom prst="rect">
            <a:avLst/>
          </a:prstGeom>
          <a:solidFill>
            <a:srgbClr val="3777BC"/>
          </a:solidFill>
          <a:ln w="12700">
            <a:solidFill>
              <a:srgbClr val="4A7EBB"/>
            </a:solidFill>
            <a:bevel/>
          </a:ln>
          <a:effectLst>
            <a:outerShdw sx="100000" sy="100000" kx="0" ky="0" algn="b" rotWithShape="0" blurRad="50800" dist="25400" dir="5400000">
              <a:srgbClr val="000000">
                <a:alpha val="35000"/>
              </a:srgbClr>
            </a:outerShdw>
          </a:effectLst>
        </p:spPr>
        <p:txBody>
          <a:bodyPr lIns="65023" tIns="65023" rIns="65023" bIns="65023" anchor="ctr"/>
          <a:lstStyle/>
          <a:p>
            <a:pPr algn="ctr">
              <a:spcBef>
                <a:spcPts val="0"/>
              </a:spcBef>
              <a:defRPr b="0" sz="2400">
                <a:solidFill>
                  <a:srgbClr val="FFFFFF"/>
                </a:solidFill>
                <a:latin typeface="Calibri"/>
                <a:ea typeface="Calibri"/>
                <a:cs typeface="Calibri"/>
                <a:sym typeface="Calibri"/>
              </a:defRPr>
            </a:pPr>
          </a:p>
        </p:txBody>
      </p:sp>
      <p:pic>
        <p:nvPicPr>
          <p:cNvPr id="3" name="galois-icon.png" descr="galois-icon.png"/>
          <p:cNvPicPr>
            <a:picLocks noChangeAspect="1"/>
          </p:cNvPicPr>
          <p:nvPr/>
        </p:nvPicPr>
        <p:blipFill>
          <a:blip r:embed="rId2">
            <a:extLst/>
          </a:blip>
          <a:stretch>
            <a:fillRect/>
          </a:stretch>
        </p:blipFill>
        <p:spPr>
          <a:xfrm>
            <a:off x="177323" y="9430722"/>
            <a:ext cx="317386" cy="240776"/>
          </a:xfrm>
          <a:prstGeom prst="rect">
            <a:avLst/>
          </a:prstGeom>
          <a:ln w="12700">
            <a:miter lim="400000"/>
          </a:ln>
        </p:spPr>
      </p:pic>
      <p:sp>
        <p:nvSpPr>
          <p:cNvPr id="4" name="© 2018 Galois, Inc."/>
          <p:cNvSpPr txBox="1"/>
          <p:nvPr/>
        </p:nvSpPr>
        <p:spPr>
          <a:xfrm>
            <a:off x="9382428" y="9396112"/>
            <a:ext cx="3482676" cy="3459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lvl1pPr algn="r">
              <a:defRPr sz="1400">
                <a:solidFill>
                  <a:srgbClr val="FFFFFF"/>
                </a:solidFill>
              </a:defRPr>
            </a:lvl1pPr>
          </a:lstStyle>
          <a:p>
            <a:pPr>
              <a:defRPr sz="3400">
                <a:solidFill>
                  <a:srgbClr val="404040"/>
                </a:solidFill>
              </a:defRPr>
            </a:pPr>
            <a:r>
              <a:rPr sz="1400">
                <a:solidFill>
                  <a:srgbClr val="FFFFFF"/>
                </a:solidFill>
              </a:rPr>
              <a:t>© 2018 Galois, Inc.</a:t>
            </a:r>
          </a:p>
        </p:txBody>
      </p:sp>
      <p:sp>
        <p:nvSpPr>
          <p:cNvPr id="5" name="‹#›"/>
          <p:cNvSpPr txBox="1"/>
          <p:nvPr/>
        </p:nvSpPr>
        <p:spPr>
          <a:xfrm>
            <a:off x="6053251" y="9360750"/>
            <a:ext cx="898299" cy="3459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lvl1pPr algn="ctr">
              <a:defRPr sz="1400">
                <a:solidFill>
                  <a:srgbClr val="FFFFFF"/>
                </a:solidFill>
              </a:defRPr>
            </a:lvl1pPr>
          </a:lstStyle>
          <a:p>
            <a:pPr>
              <a:defRPr sz="3400">
                <a:solidFill>
                  <a:srgbClr val="404040"/>
                </a:solidFill>
              </a:defRPr>
            </a:pPr>
            <a:r>
              <a:rPr sz="1400">
                <a:solidFill>
                  <a:srgbClr val="FFFFFF"/>
                </a:solidFill>
              </a:rPr>
              <a:t>‹#›</a:t>
            </a:r>
          </a:p>
        </p:txBody>
      </p:sp>
      <p:sp>
        <p:nvSpPr>
          <p:cNvPr id="6" name="Rectangle"/>
          <p:cNvSpPr/>
          <p:nvPr/>
        </p:nvSpPr>
        <p:spPr>
          <a:xfrm>
            <a:off x="-1" y="9307770"/>
            <a:ext cx="13004801" cy="445831"/>
          </a:xfrm>
          <a:prstGeom prst="rect">
            <a:avLst/>
          </a:prstGeom>
          <a:solidFill>
            <a:srgbClr val="3777BC"/>
          </a:solidFill>
          <a:ln w="12700">
            <a:solidFill>
              <a:srgbClr val="4A7EBB"/>
            </a:solidFill>
            <a:bevel/>
          </a:ln>
          <a:effectLst>
            <a:outerShdw sx="100000" sy="100000" kx="0" ky="0" algn="b" rotWithShape="0" blurRad="50800" dist="25400" dir="5400000">
              <a:srgbClr val="000000">
                <a:alpha val="35000"/>
              </a:srgbClr>
            </a:outerShdw>
          </a:effectLst>
        </p:spPr>
        <p:txBody>
          <a:bodyPr lIns="65023" tIns="65023" rIns="65023" bIns="65023" anchor="ctr"/>
          <a:lstStyle/>
          <a:p>
            <a:pPr algn="ctr">
              <a:spcBef>
                <a:spcPts val="0"/>
              </a:spcBef>
              <a:defRPr b="0" sz="2400">
                <a:solidFill>
                  <a:srgbClr val="FFFFFF"/>
                </a:solidFill>
                <a:latin typeface="Calibri"/>
                <a:ea typeface="Calibri"/>
                <a:cs typeface="Calibri"/>
                <a:sym typeface="Calibri"/>
              </a:defRPr>
            </a:pPr>
          </a:p>
        </p:txBody>
      </p:sp>
      <p:pic>
        <p:nvPicPr>
          <p:cNvPr id="7" name="galois-icon.png" descr="galois-icon.png"/>
          <p:cNvPicPr>
            <a:picLocks noChangeAspect="1"/>
          </p:cNvPicPr>
          <p:nvPr/>
        </p:nvPicPr>
        <p:blipFill>
          <a:blip r:embed="rId2">
            <a:extLst/>
          </a:blip>
          <a:stretch>
            <a:fillRect/>
          </a:stretch>
        </p:blipFill>
        <p:spPr>
          <a:xfrm>
            <a:off x="177323" y="9430722"/>
            <a:ext cx="317386" cy="240776"/>
          </a:xfrm>
          <a:prstGeom prst="rect">
            <a:avLst/>
          </a:prstGeom>
          <a:ln w="12700">
            <a:miter lim="400000"/>
          </a:ln>
        </p:spPr>
      </p:pic>
      <p:sp>
        <p:nvSpPr>
          <p:cNvPr id="8" name="© 2022 Galois and Joseph Kiniry"/>
          <p:cNvSpPr txBox="1"/>
          <p:nvPr/>
        </p:nvSpPr>
        <p:spPr>
          <a:xfrm>
            <a:off x="9382428" y="9396112"/>
            <a:ext cx="3482676" cy="340792"/>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lvl1pPr algn="r">
              <a:defRPr sz="1400">
                <a:solidFill>
                  <a:srgbClr val="FFFFFF"/>
                </a:solidFill>
                <a:latin typeface="+mj-lt"/>
                <a:ea typeface="+mj-ea"/>
                <a:cs typeface="+mj-cs"/>
                <a:sym typeface="Helvetica Neue"/>
              </a:defRPr>
            </a:lvl1pPr>
          </a:lstStyle>
          <a:p>
            <a:pPr>
              <a:defRPr sz="3400">
                <a:solidFill>
                  <a:srgbClr val="404040"/>
                </a:solidFill>
              </a:defRPr>
            </a:pPr>
            <a:r>
              <a:rPr sz="1400">
                <a:solidFill>
                  <a:srgbClr val="FFFFFF"/>
                </a:solidFill>
              </a:rPr>
              <a:t>© 2022 Galois and Joseph Kiniry</a:t>
            </a:r>
          </a:p>
        </p:txBody>
      </p:sp>
      <p:sp>
        <p:nvSpPr>
          <p:cNvPr id="9" name="Slide Number"/>
          <p:cNvSpPr txBox="1"/>
          <p:nvPr>
            <p:ph type="sldNum" sz="quarter" idx="2"/>
          </p:nvPr>
        </p:nvSpPr>
        <p:spPr>
          <a:xfrm>
            <a:off x="4985173" y="9309160"/>
            <a:ext cx="3034454" cy="520701"/>
          </a:xfrm>
          <a:prstGeom prst="rect">
            <a:avLst/>
          </a:prstGeom>
          <a:ln w="12700">
            <a:miter lim="400000"/>
          </a:ln>
        </p:spPr>
        <p:txBody>
          <a:bodyPr lIns="65023" tIns="65023" rIns="65023" bIns="65023" anchor="ctr">
            <a:spAutoFit/>
          </a:bodyPr>
          <a:lstStyle>
            <a:lvl1pPr algn="ctr">
              <a:spcBef>
                <a:spcPts val="0"/>
              </a:spcBef>
              <a:defRPr sz="1600">
                <a:solidFill>
                  <a:srgbClr val="FFFFFF"/>
                </a:solidFill>
                <a:latin typeface="+mj-lt"/>
                <a:ea typeface="+mj-ea"/>
                <a:cs typeface="+mj-cs"/>
                <a:sym typeface="Helvetica Neue"/>
              </a:defRPr>
            </a:lvl1pPr>
          </a:lstStyle>
          <a:p>
            <a:pPr/>
            <a:fld id="{86CB4B4D-7CA3-9044-876B-883B54F8677D}" type="slidenum"/>
          </a:p>
        </p:txBody>
      </p:sp>
      <p:sp>
        <p:nvSpPr>
          <p:cNvPr id="10" name="Title Text"/>
          <p:cNvSpPr txBox="1"/>
          <p:nvPr>
            <p:ph type="title"/>
          </p:nvPr>
        </p:nvSpPr>
        <p:spPr>
          <a:xfrm>
            <a:off x="663234" y="632292"/>
            <a:ext cx="11695842" cy="1252952"/>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lstStyle/>
          <a:p>
            <a:pPr/>
            <a:r>
              <a:t>Title Text</a:t>
            </a:r>
          </a:p>
        </p:txBody>
      </p:sp>
      <p:sp>
        <p:nvSpPr>
          <p:cNvPr id="11" name="Body Level One…"/>
          <p:cNvSpPr txBox="1"/>
          <p:nvPr>
            <p:ph type="body" idx="1"/>
          </p:nvPr>
        </p:nvSpPr>
        <p:spPr>
          <a:xfrm>
            <a:off x="663234" y="1885243"/>
            <a:ext cx="11695842" cy="7344553"/>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Lst>
  <p:transition xmlns:p14="http://schemas.microsoft.com/office/powerpoint/2010/main" spd="med" advClick="1"/>
  <p:txStyles>
    <p:titleStyle>
      <a:lvl1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1pPr>
      <a:lvl2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2pPr>
      <a:lvl3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3pPr>
      <a:lvl4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4pPr>
      <a:lvl5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5pPr>
      <a:lvl6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6pPr>
      <a:lvl7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7pPr>
      <a:lvl8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8pPr>
      <a:lvl9pPr marL="0" marR="0" indent="0" algn="l" defTabSz="650240" rtl="0" latinLnBrk="0">
        <a:lnSpc>
          <a:spcPct val="100000"/>
        </a:lnSpc>
        <a:spcBef>
          <a:spcPts val="0"/>
        </a:spcBef>
        <a:spcAft>
          <a:spcPts val="0"/>
        </a:spcAft>
        <a:buClrTx/>
        <a:buSzTx/>
        <a:buFontTx/>
        <a:buNone/>
        <a:tabLst/>
        <a:defRPr b="1" baseline="0" cap="none" i="0" spc="0" strike="noStrike" sz="5600" u="none">
          <a:solidFill>
            <a:srgbClr val="404040"/>
          </a:solidFill>
          <a:uFillTx/>
          <a:latin typeface="+mn-lt"/>
          <a:ea typeface="+mn-ea"/>
          <a:cs typeface="+mn-cs"/>
          <a:sym typeface="Helvetica"/>
        </a:defRPr>
      </a:lvl9pPr>
    </p:titleStyle>
    <p:bodyStyle>
      <a:lvl1pPr marL="0" marR="0" indent="0" algn="l" defTabSz="650240" rtl="0" latinLnBrk="0">
        <a:lnSpc>
          <a:spcPct val="100000"/>
        </a:lnSpc>
        <a:spcBef>
          <a:spcPts val="800"/>
        </a:spcBef>
        <a:spcAft>
          <a:spcPts val="0"/>
        </a:spcAft>
        <a:buClrTx/>
        <a:buSzTx/>
        <a:buFontTx/>
        <a:buNone/>
        <a:tabLst/>
        <a:defRPr b="0" baseline="0" cap="none" i="0" spc="0" strike="noStrike" sz="3400" u="none">
          <a:solidFill>
            <a:srgbClr val="000000"/>
          </a:solidFill>
          <a:uFillTx/>
          <a:latin typeface="+mn-lt"/>
          <a:ea typeface="+mn-ea"/>
          <a:cs typeface="+mn-cs"/>
          <a:sym typeface="Helvetica"/>
        </a:defRPr>
      </a:lvl1pPr>
      <a:lvl2pPr marL="751364" marR="0" indent="-294164"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2pPr>
      <a:lvl3pPr marL="1203167" marR="0" indent="-288767"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3pPr>
      <a:lvl4pPr marL="1648530" marR="0" indent="-338843"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4pPr>
      <a:lvl5pPr marL="2075458" marR="0" indent="-360958"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5pPr>
      <a:lvl6pPr marL="2674620" marR="0" indent="-388620"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6pPr>
      <a:lvl7pPr marL="3131820" marR="0" indent="-388620"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7pPr>
      <a:lvl8pPr marL="3589020" marR="0" indent="-388620"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8pPr>
      <a:lvl9pPr marL="4046220" marR="0" indent="-388620" algn="l" defTabSz="650240" rtl="0" latinLnBrk="0">
        <a:lnSpc>
          <a:spcPct val="100000"/>
        </a:lnSpc>
        <a:spcBef>
          <a:spcPts val="800"/>
        </a:spcBef>
        <a:spcAft>
          <a:spcPts val="0"/>
        </a:spcAft>
        <a:buClrTx/>
        <a:buSzPct val="100000"/>
        <a:buFontTx/>
        <a:buChar char="•"/>
        <a:tabLst/>
        <a:defRPr b="0" baseline="0" cap="none" i="0" spc="0" strike="noStrike" sz="3400" u="none">
          <a:solidFill>
            <a:srgbClr val="000000"/>
          </a:solidFill>
          <a:uFillTx/>
          <a:latin typeface="+mn-lt"/>
          <a:ea typeface="+mn-ea"/>
          <a:cs typeface="+mn-cs"/>
          <a:sym typeface="Helvetica"/>
        </a:defRPr>
      </a:lvl9pPr>
    </p:bodyStyle>
    <p:otherStyle>
      <a:lvl1pPr marL="0" marR="0" indent="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1pPr>
      <a:lvl2pPr marL="0" marR="0" indent="4572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2pPr>
      <a:lvl3pPr marL="0" marR="0" indent="9144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3pPr>
      <a:lvl4pPr marL="0" marR="0" indent="13716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4pPr>
      <a:lvl5pPr marL="0" marR="0" indent="18288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5pPr>
      <a:lvl6pPr marL="0" marR="0" indent="22860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6pPr>
      <a:lvl7pPr marL="0" marR="0" indent="27432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7pPr>
      <a:lvl8pPr marL="0" marR="0" indent="32004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8pPr>
      <a:lvl9pPr marL="0" marR="0" indent="3657600" algn="ctr" defTabSz="650240" latinLnBrk="0">
        <a:lnSpc>
          <a:spcPct val="100000"/>
        </a:lnSpc>
        <a:spcBef>
          <a:spcPts val="0"/>
        </a:spcBef>
        <a:spcAft>
          <a:spcPts val="0"/>
        </a:spcAft>
        <a:buClrTx/>
        <a:buSzTx/>
        <a:buFontTx/>
        <a:buNone/>
        <a:tabLst/>
        <a:defRPr b="1" baseline="0" cap="none" i="0" spc="0" strike="noStrike" sz="16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kiniry@galois.com"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1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GaloisInc/HARDENS" TargetMode="External"/><Relationship Id="rId3" Type="http://schemas.openxmlformats.org/officeDocument/2006/relationships/hyperlink" Target="https://galois.com/" TargetMode="External"/><Relationship Id="rId4" Type="http://schemas.openxmlformats.org/officeDocument/2006/relationships/hyperlink" Target="https://lifeatgalois.com/" TargetMode="External"/><Relationship Id="rId5" Type="http://schemas.openxmlformats.org/officeDocument/2006/relationships/hyperlink" Target="https://www.nrc.gov/" TargetMode="External"/><Relationship Id="rId6" Type="http://schemas.openxmlformats.org/officeDocument/2006/relationships/hyperlink" Target="https://cryptol.net/" TargetMode="External"/><Relationship Id="rId7" Type="http://schemas.openxmlformats.org/officeDocument/2006/relationships/hyperlink" Target="https://github.com/GaloisInc/BESSPIN-Lando" TargetMode="External"/><Relationship Id="rId8" Type="http://schemas.openxmlformats.org/officeDocument/2006/relationships/hyperlink" Target="https://saw.galois.com/" TargetMode="External"/><Relationship Id="rId9" Type="http://schemas.openxmlformats.org/officeDocument/2006/relationships/hyperlink" Target="https://frama-c.com/" TargetMode="External"/><Relationship Id="rId10" Type="http://schemas.openxmlformats.org/officeDocument/2006/relationships/hyperlink" Target="https://frama-c.com/html/acsl.html" TargetMode="External"/><Relationship Id="rId11" Type="http://schemas.openxmlformats.org/officeDocument/2006/relationships/hyperlink" Target="https://ti.arc.nasa.gov/tech/rse/research/fret/" TargetMode="External"/><Relationship Id="rId12" Type="http://schemas.openxmlformats.org/officeDocument/2006/relationships/hyperlink" Target="https://www.yosyshq.com/" TargetMode="External"/><Relationship Id="rId13" Type="http://schemas.openxmlformats.org/officeDocument/2006/relationships/hyperlink" Target="https://coq.inria.fr/" TargetMode="External"/><Relationship Id="rId14" Type="http://schemas.openxmlformats.org/officeDocument/2006/relationships/hyperlink" Target="https://pvs.csl.sri.com/" TargetMode="External"/><Relationship Id="rId15" Type="http://schemas.openxmlformats.org/officeDocument/2006/relationships/hyperlink" Target="https://galois.com/careers/"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Joe Kiniry, Galois (kiniry@galois.com)…"/>
          <p:cNvSpPr txBox="1"/>
          <p:nvPr>
            <p:ph type="body" sz="half" idx="1"/>
          </p:nvPr>
        </p:nvSpPr>
        <p:spPr>
          <a:xfrm>
            <a:off x="650629" y="4646070"/>
            <a:ext cx="12069433" cy="2839606"/>
          </a:xfrm>
          <a:prstGeom prst="rect">
            <a:avLst/>
          </a:prstGeom>
        </p:spPr>
        <p:txBody>
          <a:bodyPr/>
          <a:lstStyle/>
          <a:p>
            <a:pPr defTabSz="442163">
              <a:spcBef>
                <a:spcPts val="500"/>
              </a:spcBef>
              <a:defRPr sz="2312"/>
            </a:pPr>
            <a:r>
              <a:t>Joe Kiniry, Galois (</a:t>
            </a:r>
            <a:r>
              <a:rPr u="sng">
                <a:solidFill>
                  <a:srgbClr val="0000FF"/>
                </a:solidFill>
                <a:uFill>
                  <a:solidFill>
                    <a:srgbClr val="0000FF"/>
                  </a:solidFill>
                </a:uFill>
                <a:hlinkClick r:id="rId3" invalidUrl="" action="" tgtFrame="" tooltip="" history="1" highlightClick="0" endSnd="0"/>
              </a:rPr>
              <a:t>kiniry@galois.com</a:t>
            </a:r>
            <a:r>
              <a:t>)</a:t>
            </a:r>
          </a:p>
          <a:p>
            <a:pPr defTabSz="442163">
              <a:spcBef>
                <a:spcPts val="500"/>
              </a:spcBef>
              <a:defRPr sz="2312"/>
            </a:pPr>
            <a:r>
              <a:t>May 2022</a:t>
            </a:r>
          </a:p>
          <a:p>
            <a:pPr defTabSz="442163">
              <a:spcBef>
                <a:spcPts val="500"/>
              </a:spcBef>
              <a:defRPr sz="2312"/>
            </a:pPr>
            <a:r>
              <a:t>Theme: Driving FM to Practice</a:t>
            </a:r>
          </a:p>
          <a:p>
            <a:pPr defTabSz="442163">
              <a:spcBef>
                <a:spcPts val="500"/>
              </a:spcBef>
              <a:defRPr sz="2312"/>
            </a:pPr>
            <a:r>
              <a:t>Keywords: digital engineering, model-based engineering, software engineering, hardware engineering, safety engineering, requirements engineering, formal verification, rigorous runtime verification, Cryptol, SAW, ACSL, SysML, FRET, RISC-V</a:t>
            </a:r>
          </a:p>
        </p:txBody>
      </p:sp>
      <p:sp>
        <p:nvSpPr>
          <p:cNvPr id="75" name="High Assurance Rigorous Digital Engineering for Nuclear Safety (HARDENS)"/>
          <p:cNvSpPr txBox="1"/>
          <p:nvPr>
            <p:ph type="body" idx="21"/>
          </p:nvPr>
        </p:nvSpPr>
        <p:spPr>
          <a:xfrm>
            <a:off x="654868" y="1404427"/>
            <a:ext cx="11695064" cy="3385786"/>
          </a:xfrm>
          <a:prstGeom prst="rect">
            <a:avLst/>
          </a:prstGeom>
        </p:spPr>
        <p:txBody>
          <a:bodyPr/>
          <a:lstStyle/>
          <a:p>
            <a:pPr/>
            <a:r>
              <a:t>High Assurance Rigorous Digital Engineering for Nuclear Safety (HARDENS)</a:t>
            </a:r>
          </a:p>
        </p:txBody>
      </p:sp>
      <p:sp>
        <p:nvSpPr>
          <p:cNvPr id="76" name="This work is supported by the U.S. Nuclear Regulatory Commission (NRC), Office of Nuclear Regulatory Research, under contract/order number 31310021C0014.…"/>
          <p:cNvSpPr txBox="1"/>
          <p:nvPr/>
        </p:nvSpPr>
        <p:spPr>
          <a:xfrm>
            <a:off x="657026" y="7514342"/>
            <a:ext cx="11690748" cy="2423364"/>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sz="2200">
                <a:solidFill>
                  <a:srgbClr val="FFFFFF"/>
                </a:solidFill>
              </a:defRPr>
            </a:pPr>
            <a:r>
              <a:t>This work is supported by the U.S. Nuclear Regulatory Commission (NRC), Office of Nuclear Regulatory Research, under contract/order number 31310021C0014.</a:t>
            </a:r>
          </a:p>
          <a:p>
            <a:pPr>
              <a:defRPr sz="2200">
                <a:solidFill>
                  <a:srgbClr val="FFFFFF"/>
                </a:solidFill>
              </a:defRPr>
            </a:pPr>
            <a:r>
              <a:t>All material is considered in development and not a finalized product. </a:t>
            </a:r>
          </a:p>
          <a:p>
            <a:pPr>
              <a:defRPr sz="2200">
                <a:solidFill>
                  <a:srgbClr val="FFFFFF"/>
                </a:solidFill>
              </a:defRPr>
            </a:pPr>
            <a:r>
              <a:t>Any opinions, findings, conclusions or recommendations expressed in this material are those of the author(s) and do not necessarily reflect the views of the NRC.</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4" name="The Reactor Trip System (RTS)"/>
          <p:cNvSpPr txBox="1"/>
          <p:nvPr>
            <p:ph type="body" idx="21"/>
          </p:nvPr>
        </p:nvSpPr>
        <p:spPr>
          <a:prstGeom prst="rect">
            <a:avLst/>
          </a:prstGeom>
        </p:spPr>
        <p:txBody>
          <a:bodyPr/>
          <a:lstStyle/>
          <a:p>
            <a:pPr/>
            <a:r>
              <a:t>The Reactor Trip System (RTS)</a:t>
            </a:r>
          </a:p>
        </p:txBody>
      </p:sp>
      <p:sp>
        <p:nvSpPr>
          <p:cNvPr id="145" name="a seemingly simple control system that measures temperature and pressure of a reaction vessel and actuates solenoids to open and close valves…"/>
          <p:cNvSpPr txBox="1"/>
          <p:nvPr>
            <p:ph type="body" idx="22"/>
          </p:nvPr>
        </p:nvSpPr>
        <p:spPr>
          <a:prstGeom prst="rect">
            <a:avLst/>
          </a:prstGeom>
        </p:spPr>
        <p:txBody>
          <a:bodyPr/>
          <a:lstStyle/>
          <a:p>
            <a:pPr/>
            <a:r>
              <a:t>a seemingly simple control system that measures temperature and pressure of a reaction vessel and actuates solenoids to open and close valves</a:t>
            </a:r>
          </a:p>
          <a:p>
            <a:pPr/>
            <a:r>
              <a:t>representative of a class of systems that are deemed nationally critical infrastructure by the DHS</a:t>
            </a:r>
          </a:p>
          <a:p>
            <a:pPr/>
            <a:r>
              <a:t>a fault-tolerant system with </a:t>
            </a:r>
            <a:r>
              <a:rPr i="1"/>
              <a:t>heterogenous redundancy</a:t>
            </a:r>
          </a:p>
          <a:p>
            <a:pPr/>
            <a:r>
              <a:t>must fulfill a set of assurance “characteristics” found in the IEEE Standard 603-2018 “IEEE Standard Criteria for Safety Systems for Nuclear Power Generating Stations”</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8" name="Digital Instrumentation &amp; Control"/>
          <p:cNvSpPr txBox="1"/>
          <p:nvPr>
            <p:ph type="body" idx="21"/>
          </p:nvPr>
        </p:nvSpPr>
        <p:spPr>
          <a:prstGeom prst="rect">
            <a:avLst/>
          </a:prstGeom>
        </p:spPr>
        <p:txBody>
          <a:bodyPr/>
          <a:lstStyle>
            <a:lvl1pPr defTabSz="554990">
              <a:defRPr sz="5700"/>
            </a:lvl1pPr>
          </a:lstStyle>
          <a:p>
            <a:pPr/>
            <a:r>
              <a:t>Digital Instrumentation &amp; Control</a:t>
            </a:r>
          </a:p>
        </p:txBody>
      </p:sp>
      <p:sp>
        <p:nvSpPr>
          <p:cNvPr id="149" name="The RTS is a demonstration DI&amp;C system, which……"/>
          <p:cNvSpPr txBox="1"/>
          <p:nvPr>
            <p:ph type="body" idx="22"/>
          </p:nvPr>
        </p:nvSpPr>
        <p:spPr>
          <a:xfrm>
            <a:off x="138309" y="1639375"/>
            <a:ext cx="12728182" cy="7575742"/>
          </a:xfrm>
          <a:prstGeom prst="rect">
            <a:avLst/>
          </a:prstGeom>
        </p:spPr>
        <p:txBody>
          <a:bodyPr/>
          <a:lstStyle/>
          <a:p>
            <a:pPr marL="391159" indent="-391159" defTabSz="514095">
              <a:spcBef>
                <a:spcPts val="800"/>
              </a:spcBef>
              <a:defRPr sz="3168"/>
            </a:pPr>
            <a:r>
              <a:t>The RTS is a demonstration DI&amp;C system, which…</a:t>
            </a:r>
          </a:p>
          <a:p>
            <a:pPr lvl="1" marL="782319" indent="-391159" defTabSz="514095">
              <a:spcBef>
                <a:spcPts val="800"/>
              </a:spcBef>
              <a:defRPr sz="3168"/>
            </a:pPr>
            <a:r>
              <a:t>are basically sense-compute-control architectures that control safety-critical systems,</a:t>
            </a:r>
          </a:p>
          <a:p>
            <a:pPr lvl="1" marL="782319" indent="-391159" defTabSz="514095">
              <a:spcBef>
                <a:spcPts val="800"/>
              </a:spcBef>
              <a:defRPr sz="3168"/>
            </a:pPr>
            <a:r>
              <a:t>have human-in-the-loop user interfaces,</a:t>
            </a:r>
          </a:p>
          <a:p>
            <a:pPr lvl="1" marL="782319" indent="-391159" defTabSz="514095">
              <a:spcBef>
                <a:spcPts val="800"/>
              </a:spcBef>
              <a:defRPr sz="3168"/>
            </a:pPr>
            <a:r>
              <a:t>commonly have built-in self-test subsystems that must be able to self-test/assure a system </a:t>
            </a:r>
            <a:r>
              <a:rPr i="1"/>
              <a:t>while it is in operation,</a:t>
            </a:r>
          </a:p>
          <a:p>
            <a:pPr lvl="1" marL="782319" indent="-391159" defTabSz="514095">
              <a:spcBef>
                <a:spcPts val="800"/>
              </a:spcBef>
              <a:defRPr sz="3168"/>
            </a:pPr>
            <a:r>
              <a:t>are fault-tolerant and have heterogenous components, where components are implemented using multiple techniques, sometimes by multiple teams, and have multiple redundant connectors,</a:t>
            </a:r>
          </a:p>
          <a:p>
            <a:pPr lvl="1" marL="782319" indent="-391159" defTabSz="514095">
              <a:spcBef>
                <a:spcPts val="800"/>
              </a:spcBef>
              <a:defRPr sz="3168"/>
            </a:pPr>
            <a:r>
              <a:t>are built today within the NPP industry without software or COTS hardware, and </a:t>
            </a:r>
          </a:p>
          <a:p>
            <a:pPr lvl="1" marL="782319" indent="-391159" defTabSz="514095">
              <a:spcBef>
                <a:spcPts val="800"/>
              </a:spcBef>
              <a:defRPr sz="3168"/>
            </a:pPr>
            <a:r>
              <a:t>the NRC does not want to see the industry repeat the technology mistakes of other nationally critical infrastructure industries.</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2" name="The RTS Hardware Artifacts"/>
          <p:cNvSpPr txBox="1"/>
          <p:nvPr>
            <p:ph type="body" idx="21"/>
          </p:nvPr>
        </p:nvSpPr>
        <p:spPr>
          <a:prstGeom prst="rect">
            <a:avLst/>
          </a:prstGeom>
        </p:spPr>
        <p:txBody>
          <a:bodyPr/>
          <a:lstStyle/>
          <a:p>
            <a:pPr/>
            <a:r>
              <a:t>The RTS Hardware Artifacts</a:t>
            </a:r>
          </a:p>
        </p:txBody>
      </p:sp>
      <p:pic>
        <p:nvPicPr>
          <p:cNvPr id="153" name="Image" descr="Image"/>
          <p:cNvPicPr>
            <a:picLocks noChangeAspect="1"/>
          </p:cNvPicPr>
          <p:nvPr/>
        </p:nvPicPr>
        <p:blipFill>
          <a:blip r:embed="rId2">
            <a:extLst/>
          </a:blip>
          <a:stretch>
            <a:fillRect/>
          </a:stretch>
        </p:blipFill>
        <p:spPr>
          <a:xfrm>
            <a:off x="1397000" y="2544345"/>
            <a:ext cx="10210800" cy="5765801"/>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6" name="System Architecture"/>
          <p:cNvSpPr txBox="1"/>
          <p:nvPr>
            <p:ph type="body" idx="21"/>
          </p:nvPr>
        </p:nvSpPr>
        <p:spPr>
          <a:prstGeom prst="rect">
            <a:avLst/>
          </a:prstGeom>
        </p:spPr>
        <p:txBody>
          <a:bodyPr/>
          <a:lstStyle/>
          <a:p>
            <a:pPr/>
            <a:r>
              <a:t>System Architecture</a:t>
            </a:r>
          </a:p>
        </p:txBody>
      </p:sp>
      <p:pic>
        <p:nvPicPr>
          <p:cNvPr id="157" name="Image" descr="Image"/>
          <p:cNvPicPr>
            <a:picLocks noChangeAspect="1"/>
          </p:cNvPicPr>
          <p:nvPr/>
        </p:nvPicPr>
        <p:blipFill>
          <a:blip r:embed="rId2">
            <a:extLst/>
          </a:blip>
          <a:stretch>
            <a:fillRect/>
          </a:stretch>
        </p:blipFill>
        <p:spPr>
          <a:xfrm>
            <a:off x="1233506" y="1706948"/>
            <a:ext cx="10537788" cy="7440595"/>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0" name="RTS Instrumentation Architecture"/>
          <p:cNvSpPr txBox="1"/>
          <p:nvPr>
            <p:ph type="body" idx="21"/>
          </p:nvPr>
        </p:nvSpPr>
        <p:spPr>
          <a:xfrm>
            <a:off x="952500" y="-47898"/>
            <a:ext cx="11099800" cy="1299072"/>
          </a:xfrm>
          <a:prstGeom prst="rect">
            <a:avLst/>
          </a:prstGeom>
        </p:spPr>
        <p:txBody>
          <a:bodyPr/>
          <a:lstStyle>
            <a:lvl1pPr defTabSz="543305">
              <a:defRPr sz="5580"/>
            </a:lvl1pPr>
          </a:lstStyle>
          <a:p>
            <a:pPr/>
            <a:r>
              <a:t>RTS Instrumentation Architecture</a:t>
            </a:r>
          </a:p>
        </p:txBody>
      </p:sp>
      <p:pic>
        <p:nvPicPr>
          <p:cNvPr id="161" name="Image" descr="Image"/>
          <p:cNvPicPr>
            <a:picLocks noChangeAspect="1"/>
          </p:cNvPicPr>
          <p:nvPr/>
        </p:nvPicPr>
        <p:blipFill>
          <a:blip r:embed="rId2">
            <a:extLst/>
          </a:blip>
          <a:stretch>
            <a:fillRect/>
          </a:stretch>
        </p:blipFill>
        <p:spPr>
          <a:xfrm>
            <a:off x="2651635" y="1103527"/>
            <a:ext cx="7701530" cy="8049888"/>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64" name="Image" descr="Image"/>
          <p:cNvPicPr>
            <a:picLocks noChangeAspect="1"/>
          </p:cNvPicPr>
          <p:nvPr/>
        </p:nvPicPr>
        <p:blipFill>
          <a:blip r:embed="rId2">
            <a:extLst/>
          </a:blip>
          <a:stretch>
            <a:fillRect/>
          </a:stretch>
        </p:blipFill>
        <p:spPr>
          <a:xfrm>
            <a:off x="-1" y="5247968"/>
            <a:ext cx="13004801" cy="2524879"/>
          </a:xfrm>
          <a:prstGeom prst="rect">
            <a:avLst/>
          </a:prstGeom>
          <a:ln w="12700">
            <a:miter lim="400000"/>
          </a:ln>
        </p:spPr>
      </p:pic>
      <p:pic>
        <p:nvPicPr>
          <p:cNvPr id="165" name="Image" descr="Image"/>
          <p:cNvPicPr>
            <a:picLocks noChangeAspect="1"/>
          </p:cNvPicPr>
          <p:nvPr/>
        </p:nvPicPr>
        <p:blipFill>
          <a:blip r:embed="rId3">
            <a:extLst/>
          </a:blip>
          <a:stretch>
            <a:fillRect/>
          </a:stretch>
        </p:blipFill>
        <p:spPr>
          <a:xfrm>
            <a:off x="0" y="2635622"/>
            <a:ext cx="13004801" cy="2242789"/>
          </a:xfrm>
          <a:prstGeom prst="rect">
            <a:avLst/>
          </a:prstGeom>
          <a:ln w="12700">
            <a:miter lim="400000"/>
          </a:ln>
        </p:spPr>
      </p:pic>
      <p:sp>
        <p:nvSpPr>
          <p:cNvPr id="166" name="RT System Architecture in SysMLv2"/>
          <p:cNvSpPr txBox="1"/>
          <p:nvPr/>
        </p:nvSpPr>
        <p:spPr>
          <a:xfrm>
            <a:off x="952500" y="254000"/>
            <a:ext cx="11099800" cy="12990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ctr" defTabSz="508254">
              <a:spcBef>
                <a:spcPts val="0"/>
              </a:spcBef>
              <a:defRPr b="0" sz="5220">
                <a:solidFill>
                  <a:srgbClr val="000000"/>
                </a:solidFill>
                <a:latin typeface="Helvetica Neue Medium"/>
                <a:ea typeface="Helvetica Neue Medium"/>
                <a:cs typeface="Helvetica Neue Medium"/>
                <a:sym typeface="Helvetica Neue Medium"/>
              </a:defRPr>
            </a:lvl1pPr>
          </a:lstStyle>
          <a:p>
            <a:pPr/>
            <a:r>
              <a:t>RT System Architecture in SysMLv2</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9" name="Implementation Artifacts and Relations"/>
          <p:cNvSpPr txBox="1"/>
          <p:nvPr>
            <p:ph type="body" idx="21"/>
          </p:nvPr>
        </p:nvSpPr>
        <p:spPr>
          <a:prstGeom prst="rect">
            <a:avLst/>
          </a:prstGeom>
        </p:spPr>
        <p:txBody>
          <a:bodyPr/>
          <a:lstStyle>
            <a:lvl1pPr defTabSz="467359">
              <a:defRPr sz="4800"/>
            </a:lvl1pPr>
          </a:lstStyle>
          <a:p>
            <a:pPr/>
            <a:r>
              <a:t>Implementation Artifacts and Relations</a:t>
            </a:r>
          </a:p>
        </p:txBody>
      </p:sp>
      <p:pic>
        <p:nvPicPr>
          <p:cNvPr id="170" name="Image" descr="Image"/>
          <p:cNvPicPr>
            <a:picLocks noChangeAspect="1"/>
          </p:cNvPicPr>
          <p:nvPr/>
        </p:nvPicPr>
        <p:blipFill>
          <a:blip r:embed="rId2">
            <a:extLst/>
          </a:blip>
          <a:stretch>
            <a:fillRect/>
          </a:stretch>
        </p:blipFill>
        <p:spPr>
          <a:xfrm>
            <a:off x="177703" y="2334957"/>
            <a:ext cx="12649394" cy="6184578"/>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73" name="Generation of Assurance Artifacts"/>
          <p:cNvSpPr txBox="1"/>
          <p:nvPr>
            <p:ph type="body" idx="21"/>
          </p:nvPr>
        </p:nvSpPr>
        <p:spPr>
          <a:prstGeom prst="rect">
            <a:avLst/>
          </a:prstGeom>
        </p:spPr>
        <p:txBody>
          <a:bodyPr/>
          <a:lstStyle>
            <a:lvl1pPr defTabSz="537463">
              <a:defRPr sz="5520"/>
            </a:lvl1pPr>
          </a:lstStyle>
          <a:p>
            <a:pPr/>
            <a:r>
              <a:t>Generation of Assurance Artifacts</a:t>
            </a:r>
          </a:p>
        </p:txBody>
      </p:sp>
      <p:pic>
        <p:nvPicPr>
          <p:cNvPr id="174" name="Image" descr="Image"/>
          <p:cNvPicPr>
            <a:picLocks noChangeAspect="1"/>
          </p:cNvPicPr>
          <p:nvPr/>
        </p:nvPicPr>
        <p:blipFill>
          <a:blip r:embed="rId2">
            <a:extLst/>
          </a:blip>
          <a:stretch>
            <a:fillRect/>
          </a:stretch>
        </p:blipFill>
        <p:spPr>
          <a:xfrm>
            <a:off x="1708150" y="1612900"/>
            <a:ext cx="9588500" cy="6527800"/>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77" name="RTS Specification Artifacts"/>
          <p:cNvSpPr txBox="1"/>
          <p:nvPr>
            <p:ph type="body" idx="21"/>
          </p:nvPr>
        </p:nvSpPr>
        <p:spPr>
          <a:xfrm>
            <a:off x="952500" y="0"/>
            <a:ext cx="11099800" cy="1299072"/>
          </a:xfrm>
          <a:prstGeom prst="rect">
            <a:avLst/>
          </a:prstGeom>
        </p:spPr>
        <p:txBody>
          <a:bodyPr/>
          <a:lstStyle/>
          <a:p>
            <a:pPr/>
            <a:r>
              <a:t>RTS Specification Artifacts</a:t>
            </a:r>
          </a:p>
        </p:txBody>
      </p:sp>
      <p:pic>
        <p:nvPicPr>
          <p:cNvPr id="178" name="Image" descr="Image"/>
          <p:cNvPicPr>
            <a:picLocks noChangeAspect="1"/>
          </p:cNvPicPr>
          <p:nvPr/>
        </p:nvPicPr>
        <p:blipFill>
          <a:blip r:embed="rId2">
            <a:extLst/>
          </a:blip>
          <a:stretch>
            <a:fillRect/>
          </a:stretch>
        </p:blipFill>
        <p:spPr>
          <a:xfrm>
            <a:off x="0" y="2185585"/>
            <a:ext cx="13004800" cy="5382430"/>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1" name="RTS Validation/Testing and Verification Artifacts"/>
          <p:cNvSpPr txBox="1"/>
          <p:nvPr>
            <p:ph type="body" idx="21"/>
          </p:nvPr>
        </p:nvSpPr>
        <p:spPr>
          <a:xfrm>
            <a:off x="21987" y="0"/>
            <a:ext cx="12960826" cy="1299072"/>
          </a:xfrm>
          <a:prstGeom prst="rect">
            <a:avLst/>
          </a:prstGeom>
        </p:spPr>
        <p:txBody>
          <a:bodyPr/>
          <a:lstStyle>
            <a:lvl1pPr defTabSz="443991">
              <a:defRPr sz="4560"/>
            </a:lvl1pPr>
          </a:lstStyle>
          <a:p>
            <a:pPr/>
            <a:r>
              <a:t>RTS Validation/Testing and Verification Artifacts</a:t>
            </a:r>
          </a:p>
        </p:txBody>
      </p:sp>
      <p:pic>
        <p:nvPicPr>
          <p:cNvPr id="182" name="Image" descr="Image"/>
          <p:cNvPicPr>
            <a:picLocks noChangeAspect="1"/>
          </p:cNvPicPr>
          <p:nvPr/>
        </p:nvPicPr>
        <p:blipFill>
          <a:blip r:embed="rId2">
            <a:extLst/>
          </a:blip>
          <a:stretch>
            <a:fillRect/>
          </a:stretch>
        </p:blipFill>
        <p:spPr>
          <a:xfrm>
            <a:off x="727242" y="1092722"/>
            <a:ext cx="11550316" cy="8049983"/>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 name="Text Placeholder 2"/>
          <p:cNvSpPr txBox="1"/>
          <p:nvPr>
            <p:ph type="body" sz="quarter" idx="1"/>
          </p:nvPr>
        </p:nvSpPr>
        <p:spPr>
          <a:xfrm>
            <a:off x="533552" y="1740818"/>
            <a:ext cx="3816025" cy="719318"/>
          </a:xfrm>
          <a:prstGeom prst="rect">
            <a:avLst/>
          </a:prstGeom>
        </p:spPr>
        <p:txBody>
          <a:bodyPr/>
          <a:lstStyle/>
          <a:p>
            <a:pPr>
              <a:spcBef>
                <a:spcPts val="1700"/>
              </a:spcBef>
              <a:defRPr sz="1400">
                <a:latin typeface="+mn-lt"/>
                <a:ea typeface="+mn-ea"/>
                <a:cs typeface="+mn-cs"/>
                <a:sym typeface="Helvetica"/>
              </a:defRPr>
            </a:pPr>
            <a:r>
              <a:t>Advancing computer science R&amp;D</a:t>
            </a:r>
            <a:br/>
            <a:r>
              <a:t>Creating </a:t>
            </a:r>
            <a:r>
              <a:rPr>
                <a:solidFill>
                  <a:srgbClr val="FFC32E"/>
                </a:solidFill>
              </a:rPr>
              <a:t>trustworthiness </a:t>
            </a:r>
            <a:r>
              <a:t>in critical systems</a:t>
            </a:r>
          </a:p>
        </p:txBody>
      </p:sp>
      <p:pic>
        <p:nvPicPr>
          <p:cNvPr id="81" name="Picture 8" descr="Picture 8"/>
          <p:cNvPicPr>
            <a:picLocks noChangeAspect="1"/>
          </p:cNvPicPr>
          <p:nvPr/>
        </p:nvPicPr>
        <p:blipFill>
          <a:blip r:embed="rId3">
            <a:extLst/>
          </a:blip>
          <a:stretch>
            <a:fillRect/>
          </a:stretch>
        </p:blipFill>
        <p:spPr>
          <a:xfrm>
            <a:off x="654768" y="832538"/>
            <a:ext cx="2416146" cy="632765"/>
          </a:xfrm>
          <a:prstGeom prst="rect">
            <a:avLst/>
          </a:prstGeom>
          <a:ln w="12700">
            <a:miter lim="400000"/>
          </a:ln>
        </p:spPr>
      </p:pic>
      <p:sp>
        <p:nvSpPr>
          <p:cNvPr id="82" name="Rectangle 6"/>
          <p:cNvSpPr txBox="1"/>
          <p:nvPr/>
        </p:nvSpPr>
        <p:spPr>
          <a:xfrm>
            <a:off x="1293968" y="3294785"/>
            <a:ext cx="1506214" cy="9682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lgn="ctr">
              <a:defRPr b="0" sz="1800">
                <a:solidFill>
                  <a:srgbClr val="FFFFFF"/>
                </a:solidFill>
              </a:defRPr>
            </a:pPr>
            <a:r>
              <a:t>DARPA</a:t>
            </a:r>
            <a:br/>
            <a:br/>
            <a:r>
              <a:t>AMAZON</a:t>
            </a:r>
          </a:p>
        </p:txBody>
      </p:sp>
      <p:sp>
        <p:nvSpPr>
          <p:cNvPr id="83" name="Rectangle 13"/>
          <p:cNvSpPr txBox="1"/>
          <p:nvPr/>
        </p:nvSpPr>
        <p:spPr>
          <a:xfrm>
            <a:off x="667276" y="3294785"/>
            <a:ext cx="1669841" cy="9682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defRPr b="0" sz="1800">
                <a:solidFill>
                  <a:srgbClr val="FFFFFF"/>
                </a:solidFill>
              </a:defRPr>
            </a:pPr>
            <a:r>
              <a:t>DOE</a:t>
            </a:r>
            <a:br/>
            <a:br/>
            <a:r>
              <a:t>DHS</a:t>
            </a:r>
          </a:p>
        </p:txBody>
      </p:sp>
      <p:sp>
        <p:nvSpPr>
          <p:cNvPr id="84" name="Rectangle 14"/>
          <p:cNvSpPr txBox="1"/>
          <p:nvPr/>
        </p:nvSpPr>
        <p:spPr>
          <a:xfrm>
            <a:off x="2822715" y="3294785"/>
            <a:ext cx="805549" cy="9682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lgn="r">
              <a:defRPr b="0" sz="1800">
                <a:solidFill>
                  <a:srgbClr val="FFFFFF"/>
                </a:solidFill>
              </a:defRPr>
            </a:pPr>
            <a:r>
              <a:t>NASA</a:t>
            </a:r>
            <a:br/>
            <a:br/>
            <a:r>
              <a:t>NIST</a:t>
            </a:r>
          </a:p>
        </p:txBody>
      </p:sp>
      <p:sp>
        <p:nvSpPr>
          <p:cNvPr id="85" name="Text Placeholder 1"/>
          <p:cNvSpPr txBox="1"/>
          <p:nvPr/>
        </p:nvSpPr>
        <p:spPr>
          <a:xfrm>
            <a:off x="883435" y="5519270"/>
            <a:ext cx="5113661" cy="2966044"/>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spcBef>
                <a:spcPts val="400"/>
              </a:spcBef>
              <a:defRPr sz="1800">
                <a:solidFill>
                  <a:srgbClr val="FFC32E"/>
                </a:solidFill>
              </a:defRPr>
            </a:pPr>
            <a:r>
              <a:t>No managers</a:t>
            </a:r>
            <a:endParaRPr>
              <a:solidFill>
                <a:srgbClr val="FFFFFF"/>
              </a:solidFill>
            </a:endParaRPr>
          </a:p>
          <a:p>
            <a:pPr>
              <a:spcBef>
                <a:spcPts val="400"/>
              </a:spcBef>
              <a:defRPr b="0" sz="1600">
                <a:solidFill>
                  <a:srgbClr val="FFFFFF"/>
                </a:solidFill>
              </a:defRPr>
            </a:pPr>
            <a:r>
              <a:t>We have no fixed hierarchy of rigid positions and titles, and no traditional managers.</a:t>
            </a:r>
            <a:endParaRPr b="1" sz="1800"/>
          </a:p>
          <a:p>
            <a:pPr>
              <a:spcBef>
                <a:spcPts val="400"/>
              </a:spcBef>
              <a:defRPr sz="1600">
                <a:solidFill>
                  <a:srgbClr val="FFFFFF"/>
                </a:solidFill>
              </a:defRPr>
            </a:pPr>
          </a:p>
          <a:p>
            <a:pPr>
              <a:spcBef>
                <a:spcPts val="400"/>
              </a:spcBef>
              <a:defRPr sz="1800">
                <a:solidFill>
                  <a:srgbClr val="FFC32E"/>
                </a:solidFill>
              </a:defRPr>
            </a:pPr>
            <a:r>
              <a:t>Choose your work</a:t>
            </a:r>
          </a:p>
          <a:p>
            <a:pPr>
              <a:spcBef>
                <a:spcPts val="400"/>
              </a:spcBef>
              <a:defRPr b="0" sz="1600">
                <a:solidFill>
                  <a:srgbClr val="FFFFFF"/>
                </a:solidFill>
              </a:defRPr>
            </a:pPr>
            <a:r>
              <a:t>Research engineers choose the projects they work on, and move freely between projects depending on personal interests and career goals.</a:t>
            </a:r>
          </a:p>
          <a:p>
            <a:pPr>
              <a:spcBef>
                <a:spcPts val="400"/>
              </a:spcBef>
              <a:defRPr sz="1600">
                <a:solidFill>
                  <a:srgbClr val="FFFFFF"/>
                </a:solidFill>
              </a:defRPr>
            </a:pPr>
          </a:p>
        </p:txBody>
      </p:sp>
      <p:sp>
        <p:nvSpPr>
          <p:cNvPr id="86" name="Text Placeholder 1"/>
          <p:cNvSpPr txBox="1"/>
          <p:nvPr/>
        </p:nvSpPr>
        <p:spPr>
          <a:xfrm>
            <a:off x="6432365" y="5519270"/>
            <a:ext cx="5561607" cy="2362066"/>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spcBef>
                <a:spcPts val="400"/>
              </a:spcBef>
              <a:defRPr sz="1800">
                <a:solidFill>
                  <a:srgbClr val="FFC32E"/>
                </a:solidFill>
              </a:defRPr>
            </a:pPr>
            <a:r>
              <a:t>Radical transparency</a:t>
            </a:r>
            <a:endParaRPr>
              <a:solidFill>
                <a:srgbClr val="FFFFFF"/>
              </a:solidFill>
            </a:endParaRPr>
          </a:p>
          <a:p>
            <a:pPr>
              <a:spcBef>
                <a:spcPts val="400"/>
              </a:spcBef>
              <a:defRPr b="0" sz="1600">
                <a:solidFill>
                  <a:srgbClr val="FFFFFF"/>
                </a:solidFill>
              </a:defRPr>
            </a:pPr>
            <a:r>
              <a:t>Everything is transparent by default: company financials, decision making, open meetings, and even salaries.</a:t>
            </a:r>
            <a:endParaRPr b="1" sz="1800"/>
          </a:p>
          <a:p>
            <a:pPr>
              <a:spcBef>
                <a:spcPts val="400"/>
              </a:spcBef>
              <a:defRPr sz="1600">
                <a:solidFill>
                  <a:srgbClr val="FFFFFF"/>
                </a:solidFill>
              </a:defRPr>
            </a:pPr>
          </a:p>
          <a:p>
            <a:pPr>
              <a:spcBef>
                <a:spcPts val="400"/>
              </a:spcBef>
              <a:defRPr sz="1800">
                <a:solidFill>
                  <a:srgbClr val="FFC32E"/>
                </a:solidFill>
              </a:defRPr>
            </a:pPr>
            <a:r>
              <a:t>Ownership</a:t>
            </a:r>
            <a:endParaRPr>
              <a:solidFill>
                <a:srgbClr val="FFFFFF"/>
              </a:solidFill>
            </a:endParaRPr>
          </a:p>
          <a:p>
            <a:pPr>
              <a:spcBef>
                <a:spcPts val="400"/>
              </a:spcBef>
              <a:defRPr b="0" sz="1600">
                <a:solidFill>
                  <a:srgbClr val="FFFFFF"/>
                </a:solidFill>
              </a:defRPr>
            </a:pPr>
            <a:r>
              <a:t>Employees own the majority of the company together, making important decisions as a group and partaking in the financial success of the company.</a:t>
            </a:r>
          </a:p>
        </p:txBody>
      </p:sp>
      <p:grpSp>
        <p:nvGrpSpPr>
          <p:cNvPr id="91" name="Group 3"/>
          <p:cNvGrpSpPr/>
          <p:nvPr/>
        </p:nvGrpSpPr>
        <p:grpSpPr>
          <a:xfrm>
            <a:off x="6544681" y="3343236"/>
            <a:ext cx="2032540" cy="1069604"/>
            <a:chOff x="0" y="0"/>
            <a:chExt cx="2032539" cy="1069603"/>
          </a:xfrm>
        </p:grpSpPr>
        <p:pic>
          <p:nvPicPr>
            <p:cNvPr id="87" name="Picture 15" descr="Picture 15"/>
            <p:cNvPicPr>
              <a:picLocks noChangeAspect="1"/>
            </p:cNvPicPr>
            <p:nvPr/>
          </p:nvPicPr>
          <p:blipFill>
            <a:blip r:embed="rId4">
              <a:extLst/>
            </a:blip>
            <a:stretch>
              <a:fillRect/>
            </a:stretch>
          </p:blipFill>
          <p:spPr>
            <a:xfrm>
              <a:off x="32997" y="0"/>
              <a:ext cx="1999543" cy="1069604"/>
            </a:xfrm>
            <a:prstGeom prst="rect">
              <a:avLst/>
            </a:prstGeom>
            <a:ln w="12700" cap="flat">
              <a:noFill/>
              <a:miter lim="400000"/>
            </a:ln>
            <a:effectLst/>
          </p:spPr>
        </p:pic>
        <p:pic>
          <p:nvPicPr>
            <p:cNvPr id="88" name="Picture 16" descr="Picture 16"/>
            <p:cNvPicPr>
              <a:picLocks noChangeAspect="1"/>
            </p:cNvPicPr>
            <p:nvPr/>
          </p:nvPicPr>
          <p:blipFill>
            <a:blip r:embed="rId5">
              <a:extLst/>
            </a:blip>
            <a:stretch>
              <a:fillRect/>
            </a:stretch>
          </p:blipFill>
          <p:spPr>
            <a:xfrm>
              <a:off x="0" y="68311"/>
              <a:ext cx="161805" cy="161805"/>
            </a:xfrm>
            <a:prstGeom prst="rect">
              <a:avLst/>
            </a:prstGeom>
            <a:ln w="12700" cap="flat">
              <a:noFill/>
              <a:miter lim="400000"/>
            </a:ln>
            <a:effectLst/>
          </p:spPr>
        </p:pic>
        <p:pic>
          <p:nvPicPr>
            <p:cNvPr id="89" name="Picture 17" descr="Picture 17"/>
            <p:cNvPicPr>
              <a:picLocks noChangeAspect="1"/>
            </p:cNvPicPr>
            <p:nvPr/>
          </p:nvPicPr>
          <p:blipFill>
            <a:blip r:embed="rId5">
              <a:extLst/>
            </a:blip>
            <a:stretch>
              <a:fillRect/>
            </a:stretch>
          </p:blipFill>
          <p:spPr>
            <a:xfrm>
              <a:off x="1368666" y="297212"/>
              <a:ext cx="161805" cy="161806"/>
            </a:xfrm>
            <a:prstGeom prst="rect">
              <a:avLst/>
            </a:prstGeom>
            <a:ln w="12700" cap="flat">
              <a:noFill/>
              <a:miter lim="400000"/>
            </a:ln>
            <a:effectLst/>
          </p:spPr>
        </p:pic>
        <p:pic>
          <p:nvPicPr>
            <p:cNvPr id="90" name="Picture 18" descr="Picture 18"/>
            <p:cNvPicPr>
              <a:picLocks noChangeAspect="1"/>
            </p:cNvPicPr>
            <p:nvPr/>
          </p:nvPicPr>
          <p:blipFill>
            <a:blip r:embed="rId5">
              <a:extLst/>
            </a:blip>
            <a:stretch>
              <a:fillRect/>
            </a:stretch>
          </p:blipFill>
          <p:spPr>
            <a:xfrm>
              <a:off x="1606321" y="339916"/>
              <a:ext cx="161806" cy="161805"/>
            </a:xfrm>
            <a:prstGeom prst="rect">
              <a:avLst/>
            </a:prstGeom>
            <a:ln w="12700" cap="flat">
              <a:noFill/>
              <a:miter lim="400000"/>
            </a:ln>
            <a:effectLst/>
          </p:spPr>
        </p:pic>
      </p:grpSp>
      <p:sp>
        <p:nvSpPr>
          <p:cNvPr id="92" name="Rectangle 20"/>
          <p:cNvSpPr txBox="1"/>
          <p:nvPr/>
        </p:nvSpPr>
        <p:spPr>
          <a:xfrm>
            <a:off x="4635538" y="3294785"/>
            <a:ext cx="1669841" cy="9682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spcBef>
                <a:spcPts val="0"/>
              </a:spcBef>
              <a:defRPr b="0" sz="1800">
                <a:solidFill>
                  <a:srgbClr val="FFFFFF"/>
                </a:solidFill>
              </a:defRPr>
            </a:pPr>
            <a:r>
              <a:t>Portland, OR</a:t>
            </a:r>
            <a:br/>
            <a:r>
              <a:t>Dayton, OH</a:t>
            </a:r>
            <a:br/>
            <a:r>
              <a:t>Arlington, VA</a:t>
            </a:r>
          </a:p>
        </p:txBody>
      </p:sp>
      <p:sp>
        <p:nvSpPr>
          <p:cNvPr id="93" name="Title 1"/>
          <p:cNvSpPr txBox="1"/>
          <p:nvPr/>
        </p:nvSpPr>
        <p:spPr>
          <a:xfrm>
            <a:off x="653161" y="2799554"/>
            <a:ext cx="1154128" cy="409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spcBef>
                <a:spcPts val="0"/>
              </a:spcBef>
              <a:defRPr sz="1800">
                <a:solidFill>
                  <a:srgbClr val="FFC32E"/>
                </a:solidFill>
              </a:defRPr>
            </a:lvl1pPr>
          </a:lstStyle>
          <a:p>
            <a:pPr/>
            <a:r>
              <a:t>Clients</a:t>
            </a:r>
          </a:p>
        </p:txBody>
      </p:sp>
      <p:sp>
        <p:nvSpPr>
          <p:cNvPr id="94" name="Title 1"/>
          <p:cNvSpPr txBox="1"/>
          <p:nvPr/>
        </p:nvSpPr>
        <p:spPr>
          <a:xfrm>
            <a:off x="4636070" y="2799554"/>
            <a:ext cx="1154129" cy="409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spcBef>
                <a:spcPts val="0"/>
              </a:spcBef>
              <a:defRPr sz="1800">
                <a:solidFill>
                  <a:srgbClr val="FFC32E"/>
                </a:solidFill>
              </a:defRPr>
            </a:lvl1pPr>
          </a:lstStyle>
          <a:p>
            <a:pPr/>
            <a:r>
              <a:t>Offices</a:t>
            </a:r>
          </a:p>
        </p:txBody>
      </p:sp>
      <p:sp>
        <p:nvSpPr>
          <p:cNvPr id="95" name="Text Placeholder 2"/>
          <p:cNvSpPr txBox="1"/>
          <p:nvPr/>
        </p:nvSpPr>
        <p:spPr>
          <a:xfrm>
            <a:off x="4094676" y="8549364"/>
            <a:ext cx="4815447" cy="526873"/>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ormAutofit fontScale="100000" lnSpcReduction="0"/>
          </a:bodyPr>
          <a:lstStyle/>
          <a:p>
            <a:pPr algn="ctr">
              <a:spcBef>
                <a:spcPts val="1700"/>
              </a:spcBef>
              <a:defRPr sz="1800">
                <a:solidFill>
                  <a:srgbClr val="D9D9D9"/>
                </a:solidFill>
              </a:defRPr>
            </a:pPr>
            <a:r>
              <a:t>More info at </a:t>
            </a:r>
            <a:r>
              <a:rPr>
                <a:solidFill>
                  <a:srgbClr val="FFC32E"/>
                </a:solidFill>
              </a:rPr>
              <a:t>lifeatgalois.com</a:t>
            </a:r>
          </a:p>
        </p:txBody>
      </p:sp>
      <p:sp>
        <p:nvSpPr>
          <p:cNvPr id="96" name="Rounded Rectangle 28"/>
          <p:cNvSpPr/>
          <p:nvPr/>
        </p:nvSpPr>
        <p:spPr>
          <a:xfrm>
            <a:off x="642458" y="4827992"/>
            <a:ext cx="11675978" cy="3517208"/>
          </a:xfrm>
          <a:prstGeom prst="roundRect">
            <a:avLst>
              <a:gd name="adj" fmla="val 5723"/>
            </a:avLst>
          </a:prstGeom>
          <a:ln w="12700">
            <a:solidFill>
              <a:srgbClr val="FFFFFF"/>
            </a:solidFill>
          </a:ln>
          <a:effectLst>
            <a:outerShdw sx="100000" sy="100000" kx="0" ky="0" algn="b" rotWithShape="0" blurRad="50800" dist="25400" dir="5400000">
              <a:srgbClr val="000000">
                <a:alpha val="35000"/>
              </a:srgbClr>
            </a:outerShdw>
          </a:effectLst>
        </p:spPr>
        <p:txBody>
          <a:bodyPr lIns="65023" tIns="65023" rIns="65023" bIns="65023" anchor="ctr"/>
          <a:lstStyle/>
          <a:p>
            <a:pPr algn="ctr">
              <a:spcBef>
                <a:spcPts val="0"/>
              </a:spcBef>
              <a:defRPr b="0" sz="2400">
                <a:solidFill>
                  <a:srgbClr val="FFFFFF"/>
                </a:solidFill>
                <a:latin typeface="Calibri"/>
                <a:ea typeface="Calibri"/>
                <a:cs typeface="Calibri"/>
                <a:sym typeface="Calibri"/>
              </a:defRPr>
            </a:pPr>
          </a:p>
        </p:txBody>
      </p:sp>
      <p:sp>
        <p:nvSpPr>
          <p:cNvPr id="97" name="Straight Connector 31"/>
          <p:cNvSpPr/>
          <p:nvPr/>
        </p:nvSpPr>
        <p:spPr>
          <a:xfrm>
            <a:off x="4187062" y="3408642"/>
            <a:ext cx="1" cy="787223"/>
          </a:xfrm>
          <a:prstGeom prst="line">
            <a:avLst/>
          </a:prstGeom>
          <a:ln w="25400">
            <a:solidFill>
              <a:srgbClr val="FFFFFF"/>
            </a:solidFill>
          </a:ln>
          <a:effectLst>
            <a:outerShdw sx="100000" sy="100000" kx="0" ky="0" algn="b" rotWithShape="0" blurRad="50800" dist="25400" dir="5400000">
              <a:srgbClr val="000000">
                <a:alpha val="38000"/>
              </a:srgbClr>
            </a:outerShdw>
          </a:effectLst>
        </p:spPr>
        <p:txBody>
          <a:bodyPr lIns="65023" tIns="65023" rIns="65023" bIns="65023"/>
          <a:lstStyle/>
          <a:p>
            <a:pPr>
              <a:spcBef>
                <a:spcPts val="0"/>
              </a:spcBef>
              <a:defRPr b="0" sz="2400">
                <a:solidFill>
                  <a:srgbClr val="000000"/>
                </a:solidFill>
                <a:latin typeface="Calibri"/>
                <a:ea typeface="Calibri"/>
                <a:cs typeface="Calibri"/>
                <a:sym typeface="Calibri"/>
              </a:defRPr>
            </a:pPr>
          </a:p>
        </p:txBody>
      </p:sp>
      <p:sp>
        <p:nvSpPr>
          <p:cNvPr id="98" name="Rectangle 39"/>
          <p:cNvSpPr txBox="1"/>
          <p:nvPr/>
        </p:nvSpPr>
        <p:spPr>
          <a:xfrm>
            <a:off x="9531778" y="3294785"/>
            <a:ext cx="2550868" cy="6888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a:spcBef>
                <a:spcPts val="0"/>
              </a:spcBef>
              <a:defRPr b="0" sz="1800">
                <a:solidFill>
                  <a:srgbClr val="FFFFFF"/>
                </a:solidFill>
              </a:defRPr>
            </a:pPr>
            <a:r>
              <a:t>Founded in 1999</a:t>
            </a:r>
          </a:p>
          <a:p>
            <a:pPr>
              <a:spcBef>
                <a:spcPts val="0"/>
              </a:spcBef>
              <a:defRPr b="0" sz="1800">
                <a:solidFill>
                  <a:srgbClr val="FFFFFF"/>
                </a:solidFill>
              </a:defRPr>
            </a:pPr>
            <a:r>
              <a:t>100+ employees</a:t>
            </a:r>
          </a:p>
        </p:txBody>
      </p:sp>
      <p:sp>
        <p:nvSpPr>
          <p:cNvPr id="99" name="Title 1"/>
          <p:cNvSpPr txBox="1"/>
          <p:nvPr/>
        </p:nvSpPr>
        <p:spPr>
          <a:xfrm>
            <a:off x="9565638" y="2799554"/>
            <a:ext cx="1154129" cy="409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spcBef>
                <a:spcPts val="0"/>
              </a:spcBef>
              <a:defRPr sz="1800">
                <a:solidFill>
                  <a:srgbClr val="FFC32E"/>
                </a:solidFill>
              </a:defRPr>
            </a:lvl1pPr>
          </a:lstStyle>
          <a:p>
            <a:pPr/>
            <a:r>
              <a:t>History</a:t>
            </a:r>
          </a:p>
        </p:txBody>
      </p:sp>
      <p:sp>
        <p:nvSpPr>
          <p:cNvPr id="100" name="Text Placeholder 2"/>
          <p:cNvSpPr txBox="1"/>
          <p:nvPr/>
        </p:nvSpPr>
        <p:spPr>
          <a:xfrm>
            <a:off x="4094676" y="4961161"/>
            <a:ext cx="4815447" cy="526874"/>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ormAutofit fontScale="100000" lnSpcReduction="0"/>
          </a:bodyPr>
          <a:lstStyle>
            <a:lvl1pPr algn="ctr">
              <a:spcBef>
                <a:spcPts val="1700"/>
              </a:spcBef>
              <a:defRPr sz="2200">
                <a:solidFill>
                  <a:srgbClr val="FFFFFF"/>
                </a:solidFill>
              </a:defRPr>
            </a:lvl1pPr>
          </a:lstStyle>
          <a:p>
            <a:pPr/>
            <a:r>
              <a:t>A different kind of company</a:t>
            </a:r>
          </a:p>
        </p:txBody>
      </p:sp>
      <p:grpSp>
        <p:nvGrpSpPr>
          <p:cNvPr id="103" name="Group 42"/>
          <p:cNvGrpSpPr/>
          <p:nvPr/>
        </p:nvGrpSpPr>
        <p:grpSpPr>
          <a:xfrm>
            <a:off x="4290510" y="876939"/>
            <a:ext cx="2705497" cy="543964"/>
            <a:chOff x="0" y="0"/>
            <a:chExt cx="2705496" cy="543963"/>
          </a:xfrm>
        </p:grpSpPr>
        <p:pic>
          <p:nvPicPr>
            <p:cNvPr id="101" name="Picture 43" descr="Picture 43"/>
            <p:cNvPicPr>
              <a:picLocks noChangeAspect="1"/>
            </p:cNvPicPr>
            <p:nvPr/>
          </p:nvPicPr>
          <p:blipFill>
            <a:blip r:embed="rId6">
              <a:extLst/>
            </a:blip>
            <a:srcRect l="28171" t="10455" r="64878" b="74731"/>
            <a:stretch>
              <a:fillRect/>
            </a:stretch>
          </p:blipFill>
          <p:spPr>
            <a:xfrm>
              <a:off x="0" y="0"/>
              <a:ext cx="525523" cy="543964"/>
            </a:xfrm>
            <a:prstGeom prst="rect">
              <a:avLst/>
            </a:prstGeom>
            <a:ln w="12700" cap="flat">
              <a:noFill/>
              <a:miter lim="400000"/>
            </a:ln>
            <a:effectLst/>
          </p:spPr>
        </p:pic>
        <p:sp>
          <p:nvSpPr>
            <p:cNvPr id="102" name="TextBox 44"/>
            <p:cNvSpPr txBox="1"/>
            <p:nvPr/>
          </p:nvSpPr>
          <p:spPr>
            <a:xfrm>
              <a:off x="632035" y="94396"/>
              <a:ext cx="2073462" cy="3459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spcBef>
                  <a:spcPts val="0"/>
                </a:spcBef>
                <a:defRPr b="0" sz="1400">
                  <a:solidFill>
                    <a:srgbClr val="FFFFFF"/>
                  </a:solidFill>
                </a:defRPr>
              </a:lvl1pPr>
            </a:lstStyle>
            <a:p>
              <a:pPr/>
              <a:r>
                <a:t>Correctness</a:t>
              </a:r>
            </a:p>
          </p:txBody>
        </p:sp>
      </p:grpSp>
      <p:grpSp>
        <p:nvGrpSpPr>
          <p:cNvPr id="106" name="Group 45"/>
          <p:cNvGrpSpPr/>
          <p:nvPr/>
        </p:nvGrpSpPr>
        <p:grpSpPr>
          <a:xfrm>
            <a:off x="6309114" y="876939"/>
            <a:ext cx="2684752" cy="543964"/>
            <a:chOff x="0" y="0"/>
            <a:chExt cx="2684751" cy="543963"/>
          </a:xfrm>
        </p:grpSpPr>
        <p:pic>
          <p:nvPicPr>
            <p:cNvPr id="104" name="Picture 46" descr="Picture 46"/>
            <p:cNvPicPr>
              <a:picLocks noChangeAspect="1"/>
            </p:cNvPicPr>
            <p:nvPr/>
          </p:nvPicPr>
          <p:blipFill>
            <a:blip r:embed="rId6">
              <a:extLst/>
            </a:blip>
            <a:srcRect l="39390" t="10456" r="53658" b="74731"/>
            <a:stretch>
              <a:fillRect/>
            </a:stretch>
          </p:blipFill>
          <p:spPr>
            <a:xfrm>
              <a:off x="0" y="0"/>
              <a:ext cx="525523" cy="543964"/>
            </a:xfrm>
            <a:prstGeom prst="rect">
              <a:avLst/>
            </a:prstGeom>
            <a:ln w="12700" cap="flat">
              <a:noFill/>
              <a:miter lim="400000"/>
            </a:ln>
            <a:effectLst/>
          </p:spPr>
        </p:pic>
        <p:sp>
          <p:nvSpPr>
            <p:cNvPr id="105" name="TextBox 47"/>
            <p:cNvSpPr txBox="1"/>
            <p:nvPr/>
          </p:nvSpPr>
          <p:spPr>
            <a:xfrm>
              <a:off x="611290" y="94396"/>
              <a:ext cx="2073462" cy="3459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spcBef>
                  <a:spcPts val="0"/>
                </a:spcBef>
                <a:defRPr b="0" sz="1400">
                  <a:solidFill>
                    <a:srgbClr val="FFFFFF"/>
                  </a:solidFill>
                </a:defRPr>
              </a:lvl1pPr>
            </a:lstStyle>
            <a:p>
              <a:pPr/>
              <a:r>
                <a:t>Cryptography</a:t>
              </a:r>
            </a:p>
          </p:txBody>
        </p:sp>
      </p:grpSp>
      <p:grpSp>
        <p:nvGrpSpPr>
          <p:cNvPr id="109" name="Group 48"/>
          <p:cNvGrpSpPr/>
          <p:nvPr/>
        </p:nvGrpSpPr>
        <p:grpSpPr>
          <a:xfrm>
            <a:off x="8424193" y="876939"/>
            <a:ext cx="2746986" cy="543964"/>
            <a:chOff x="0" y="0"/>
            <a:chExt cx="2746985" cy="543963"/>
          </a:xfrm>
        </p:grpSpPr>
        <p:pic>
          <p:nvPicPr>
            <p:cNvPr id="107" name="Picture 49" descr="Picture 49"/>
            <p:cNvPicPr>
              <a:picLocks noChangeAspect="1"/>
            </p:cNvPicPr>
            <p:nvPr/>
          </p:nvPicPr>
          <p:blipFill>
            <a:blip r:embed="rId6">
              <a:extLst/>
            </a:blip>
            <a:srcRect l="15854" t="10456" r="76097" b="74731"/>
            <a:stretch>
              <a:fillRect/>
            </a:stretch>
          </p:blipFill>
          <p:spPr>
            <a:xfrm>
              <a:off x="0" y="0"/>
              <a:ext cx="608501" cy="543964"/>
            </a:xfrm>
            <a:prstGeom prst="rect">
              <a:avLst/>
            </a:prstGeom>
            <a:ln w="12700" cap="flat">
              <a:noFill/>
              <a:miter lim="400000"/>
            </a:ln>
            <a:effectLst/>
          </p:spPr>
        </p:pic>
        <p:sp>
          <p:nvSpPr>
            <p:cNvPr id="108" name="TextBox 50"/>
            <p:cNvSpPr txBox="1"/>
            <p:nvPr/>
          </p:nvSpPr>
          <p:spPr>
            <a:xfrm>
              <a:off x="673524" y="99007"/>
              <a:ext cx="2073462" cy="3459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spcBef>
                  <a:spcPts val="0"/>
                </a:spcBef>
                <a:defRPr b="0" sz="1400">
                  <a:solidFill>
                    <a:srgbClr val="FFFFFF"/>
                  </a:solidFill>
                </a:defRPr>
              </a:lvl1pPr>
            </a:lstStyle>
            <a:p>
              <a:pPr/>
              <a:r>
                <a:t>Security</a:t>
              </a:r>
            </a:p>
          </p:txBody>
        </p:sp>
      </p:grpSp>
      <p:grpSp>
        <p:nvGrpSpPr>
          <p:cNvPr id="112" name="Group 54"/>
          <p:cNvGrpSpPr/>
          <p:nvPr/>
        </p:nvGrpSpPr>
        <p:grpSpPr>
          <a:xfrm>
            <a:off x="10277630" y="876939"/>
            <a:ext cx="2696279" cy="543964"/>
            <a:chOff x="0" y="0"/>
            <a:chExt cx="2696277" cy="543963"/>
          </a:xfrm>
        </p:grpSpPr>
        <p:pic>
          <p:nvPicPr>
            <p:cNvPr id="110" name="Picture 55" descr="Picture 55"/>
            <p:cNvPicPr>
              <a:picLocks noChangeAspect="1"/>
            </p:cNvPicPr>
            <p:nvPr/>
          </p:nvPicPr>
          <p:blipFill>
            <a:blip r:embed="rId6">
              <a:extLst/>
            </a:blip>
            <a:srcRect l="73536" t="10456" r="19390" b="74731"/>
            <a:stretch>
              <a:fillRect/>
            </a:stretch>
          </p:blipFill>
          <p:spPr>
            <a:xfrm>
              <a:off x="0" y="0"/>
              <a:ext cx="534745" cy="543964"/>
            </a:xfrm>
            <a:prstGeom prst="rect">
              <a:avLst/>
            </a:prstGeom>
            <a:ln w="12700" cap="flat">
              <a:noFill/>
              <a:miter lim="400000"/>
            </a:ln>
            <a:effectLst/>
          </p:spPr>
        </p:pic>
        <p:sp>
          <p:nvSpPr>
            <p:cNvPr id="111" name="TextBox 56"/>
            <p:cNvSpPr txBox="1"/>
            <p:nvPr/>
          </p:nvSpPr>
          <p:spPr>
            <a:xfrm>
              <a:off x="622816" y="89785"/>
              <a:ext cx="2073462" cy="3459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spcBef>
                  <a:spcPts val="0"/>
                </a:spcBef>
                <a:defRPr b="0" sz="1400">
                  <a:solidFill>
                    <a:srgbClr val="FFFFFF"/>
                  </a:solidFill>
                </a:defRPr>
              </a:lvl1pPr>
            </a:lstStyle>
            <a:p>
              <a:pPr/>
              <a:r>
                <a:t>AI and ML</a:t>
              </a:r>
            </a:p>
          </p:txBody>
        </p:sp>
      </p:grpSp>
      <p:sp>
        <p:nvSpPr>
          <p:cNvPr id="113" name="Straight Connector 67"/>
          <p:cNvSpPr/>
          <p:nvPr/>
        </p:nvSpPr>
        <p:spPr>
          <a:xfrm>
            <a:off x="9067088" y="3408642"/>
            <a:ext cx="1" cy="787223"/>
          </a:xfrm>
          <a:prstGeom prst="line">
            <a:avLst/>
          </a:prstGeom>
          <a:ln w="25400">
            <a:solidFill>
              <a:srgbClr val="FFFFFF"/>
            </a:solidFill>
          </a:ln>
          <a:effectLst>
            <a:outerShdw sx="100000" sy="100000" kx="0" ky="0" algn="b" rotWithShape="0" blurRad="50800" dist="25400" dir="5400000">
              <a:srgbClr val="000000">
                <a:alpha val="38000"/>
              </a:srgbClr>
            </a:outerShdw>
          </a:effectLst>
        </p:spPr>
        <p:txBody>
          <a:bodyPr lIns="65023" tIns="65023" rIns="65023" bIns="65023"/>
          <a:lstStyle/>
          <a:p>
            <a:pPr>
              <a:spcBef>
                <a:spcPts val="0"/>
              </a:spcBef>
              <a:defRPr b="0" sz="2400">
                <a:solidFill>
                  <a:srgbClr val="000000"/>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5" name="Kinds of Reasoning"/>
          <p:cNvSpPr txBox="1"/>
          <p:nvPr>
            <p:ph type="body" idx="21"/>
          </p:nvPr>
        </p:nvSpPr>
        <p:spPr>
          <a:prstGeom prst="rect">
            <a:avLst/>
          </a:prstGeom>
        </p:spPr>
        <p:txBody>
          <a:bodyPr/>
          <a:lstStyle/>
          <a:p>
            <a:pPr/>
            <a:r>
              <a:t>Kinds of Reasoning</a:t>
            </a:r>
          </a:p>
        </p:txBody>
      </p:sp>
      <p:sp>
        <p:nvSpPr>
          <p:cNvPr id="186" name="one can reason about a thing (a model, a software implementation in source code, a binary, a hardware design at various abstraction levels, etc.) in many different ways…"/>
          <p:cNvSpPr txBox="1"/>
          <p:nvPr>
            <p:ph type="body" idx="22"/>
          </p:nvPr>
        </p:nvSpPr>
        <p:spPr>
          <a:prstGeom prst="rect">
            <a:avLst/>
          </a:prstGeom>
        </p:spPr>
        <p:txBody>
          <a:bodyPr/>
          <a:lstStyle/>
          <a:p>
            <a:pPr marL="373379" indent="-373379" defTabSz="490727">
              <a:spcBef>
                <a:spcPts val="800"/>
              </a:spcBef>
              <a:defRPr sz="3024"/>
            </a:pPr>
            <a:r>
              <a:t>one can reason about a thing (a model, a software implementation in source code, a binary, a hardware design at various abstraction levels, etc.) in many different ways</a:t>
            </a:r>
          </a:p>
          <a:p>
            <a:pPr lvl="1" marL="746759" indent="-373379" defTabSz="490727">
              <a:spcBef>
                <a:spcPts val="800"/>
              </a:spcBef>
              <a:defRPr sz="3024"/>
            </a:pPr>
            <a:r>
              <a:t>model check states</a:t>
            </a:r>
          </a:p>
          <a:p>
            <a:pPr lvl="1" marL="746759" indent="-373379" defTabSz="490727">
              <a:spcBef>
                <a:spcPts val="800"/>
              </a:spcBef>
              <a:defRPr sz="3024"/>
            </a:pPr>
            <a:r>
              <a:t>attempt to satisfy a preposition</a:t>
            </a:r>
          </a:p>
          <a:p>
            <a:pPr lvl="1" marL="746759" indent="-373379" defTabSz="490727">
              <a:spcBef>
                <a:spcPts val="800"/>
              </a:spcBef>
              <a:defRPr sz="3024"/>
            </a:pPr>
            <a:r>
              <a:t>interactively prove theorems</a:t>
            </a:r>
          </a:p>
          <a:p>
            <a:pPr marL="373379" indent="-373379" defTabSz="490727">
              <a:spcBef>
                <a:spcPts val="800"/>
              </a:spcBef>
              <a:defRPr sz="3024"/>
            </a:pPr>
            <a:r>
              <a:t>our tools automatically generate theorems about artifacts by statically translating the artifacts into their semantic representations, </a:t>
            </a:r>
          </a:p>
          <a:p>
            <a:pPr marL="373379" indent="-373379" defTabSz="490727">
              <a:spcBef>
                <a:spcPts val="800"/>
              </a:spcBef>
              <a:defRPr sz="3024"/>
            </a:pPr>
            <a:r>
              <a:t>embed that translation in a background theory of the universe of discourse (using, in part, the domain engineering model), </a:t>
            </a:r>
          </a:p>
          <a:p>
            <a:pPr marL="373379" indent="-373379" defTabSz="490727">
              <a:spcBef>
                <a:spcPts val="800"/>
              </a:spcBef>
              <a:defRPr sz="3024"/>
            </a:pPr>
            <a:r>
              <a:t>and then state and try to prove theorems about the relationship between artifacts</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9" name="Equivalence and Refinement"/>
          <p:cNvSpPr txBox="1"/>
          <p:nvPr>
            <p:ph type="body" idx="21"/>
          </p:nvPr>
        </p:nvSpPr>
        <p:spPr>
          <a:prstGeom prst="rect">
            <a:avLst/>
          </a:prstGeom>
        </p:spPr>
        <p:txBody>
          <a:bodyPr/>
          <a:lstStyle/>
          <a:p>
            <a:pPr/>
            <a:r>
              <a:t>Equivalence and Refinement</a:t>
            </a:r>
          </a:p>
        </p:txBody>
      </p:sp>
      <p:sp>
        <p:nvSpPr>
          <p:cNvPr id="190" name="The main relationships that we specify and reason about in our RDE are equivalence and refinement.…"/>
          <p:cNvSpPr txBox="1"/>
          <p:nvPr>
            <p:ph type="body" idx="22"/>
          </p:nvPr>
        </p:nvSpPr>
        <p:spPr>
          <a:xfrm>
            <a:off x="615119" y="1359858"/>
            <a:ext cx="11774562" cy="7825793"/>
          </a:xfrm>
          <a:prstGeom prst="rect">
            <a:avLst/>
          </a:prstGeom>
        </p:spPr>
        <p:txBody>
          <a:bodyPr/>
          <a:lstStyle/>
          <a:p>
            <a:pPr marL="342264" indent="-342264" defTabSz="449833">
              <a:spcBef>
                <a:spcPts val="700"/>
              </a:spcBef>
              <a:defRPr sz="2772"/>
            </a:pPr>
            <a:r>
              <a:t>The main relationships that we specify and reason about in our RDE are equivalence and refinement.</a:t>
            </a:r>
          </a:p>
          <a:p>
            <a:pPr lvl="1" marL="684529" indent="-342264" defTabSz="449833">
              <a:spcBef>
                <a:spcPts val="700"/>
              </a:spcBef>
              <a:defRPr sz="2772"/>
            </a:pPr>
            <a:r>
              <a:rPr i="1"/>
              <a:t>Equivalence</a:t>
            </a:r>
            <a:r>
              <a:t> means that two artifacts are “equal” under some formal equivalence relation defined in terms of the underlying semantics used to describe the artifacts.</a:t>
            </a:r>
          </a:p>
          <a:p>
            <a:pPr lvl="3" marL="1369059" indent="-342264" defTabSz="449833">
              <a:spcBef>
                <a:spcPts val="700"/>
              </a:spcBef>
              <a:defRPr sz="2772"/>
            </a:pPr>
            <a:r>
              <a:t>Cryptol spec ≈ C program</a:t>
            </a:r>
          </a:p>
          <a:p>
            <a:pPr lvl="3" marL="1369059" indent="-342264" defTabSz="449833">
              <a:spcBef>
                <a:spcPts val="700"/>
              </a:spcBef>
              <a:defRPr sz="2772"/>
            </a:pPr>
            <a:r>
              <a:t>C program ≈ Java program</a:t>
            </a:r>
          </a:p>
          <a:p>
            <a:pPr lvl="3" marL="1369059" indent="-342264" defTabSz="449833">
              <a:spcBef>
                <a:spcPts val="700"/>
              </a:spcBef>
              <a:defRPr sz="2772"/>
            </a:pPr>
            <a:r>
              <a:t>LLVM bitcode ≈ Verilog spec</a:t>
            </a:r>
          </a:p>
          <a:p>
            <a:pPr lvl="2" marL="1026794" indent="-342264" defTabSz="449833">
              <a:spcBef>
                <a:spcPts val="700"/>
              </a:spcBef>
              <a:defRPr sz="2772"/>
            </a:pPr>
            <a:r>
              <a:t>Equivalence facilities reasoning about correctness across models, languages, optimizations, evolution.</a:t>
            </a:r>
          </a:p>
          <a:p>
            <a:pPr lvl="1" marL="684529" indent="-342264" defTabSz="449833">
              <a:spcBef>
                <a:spcPts val="700"/>
              </a:spcBef>
              <a:defRPr sz="2772"/>
            </a:pPr>
            <a:r>
              <a:rPr i="1"/>
              <a:t>Refinement</a:t>
            </a:r>
            <a:r>
              <a:t> means that one artifacts “refines” another under some formal refinement relation defined in terms of the underlying semantics used to describe the artifacts.</a:t>
            </a:r>
          </a:p>
          <a:p>
            <a:pPr lvl="3" marL="1369059" indent="-342264" defTabSz="449833">
              <a:spcBef>
                <a:spcPts val="700"/>
              </a:spcBef>
              <a:defRPr sz="2772"/>
            </a:pPr>
            <a:r>
              <a:t>C ⫤ ACSL ⫤ Cryptol ⫤ FRET ⫤ SysMLv2 ⫤ Lando ⫤ Markdown</a:t>
            </a:r>
          </a:p>
          <a:p>
            <a:pPr lvl="3" marL="1369059" indent="-342264" defTabSz="449833">
              <a:spcBef>
                <a:spcPts val="700"/>
              </a:spcBef>
              <a:defRPr sz="2772"/>
            </a:pPr>
            <a:r>
              <a:t>SystemVerilog ⫤ SVA ⫤ Cryptol ⫤ FRET ⫤ SysMLv2 ⫤ etc.</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3" name="Traceability as Refinement"/>
          <p:cNvSpPr txBox="1"/>
          <p:nvPr>
            <p:ph type="body" idx="21"/>
          </p:nvPr>
        </p:nvSpPr>
        <p:spPr>
          <a:xfrm>
            <a:off x="952500" y="-30971"/>
            <a:ext cx="11099800" cy="1299072"/>
          </a:xfrm>
          <a:prstGeom prst="rect">
            <a:avLst/>
          </a:prstGeom>
        </p:spPr>
        <p:txBody>
          <a:bodyPr/>
          <a:lstStyle/>
          <a:p>
            <a:pPr/>
            <a:r>
              <a:t>Traceability as Refinement</a:t>
            </a:r>
          </a:p>
        </p:txBody>
      </p:sp>
      <p:sp>
        <p:nvSpPr>
          <p:cNvPr id="194" name="traceability in our formal method is effected through refinement and is implicit and discoverable…"/>
          <p:cNvSpPr txBox="1"/>
          <p:nvPr>
            <p:ph type="body" idx="22"/>
          </p:nvPr>
        </p:nvSpPr>
        <p:spPr>
          <a:xfrm>
            <a:off x="952500" y="1391611"/>
            <a:ext cx="11099800" cy="7794040"/>
          </a:xfrm>
          <a:prstGeom prst="rect">
            <a:avLst/>
          </a:prstGeom>
        </p:spPr>
        <p:txBody>
          <a:bodyPr/>
          <a:lstStyle/>
          <a:p>
            <a:pPr marL="368934" indent="-368934" defTabSz="484886">
              <a:spcBef>
                <a:spcPts val="800"/>
              </a:spcBef>
              <a:defRPr sz="2988"/>
            </a:pPr>
            <a:r>
              <a:t>traceability in our formal method is effected through refinement and is </a:t>
            </a:r>
            <a:r>
              <a:rPr i="1"/>
              <a:t>implicit</a:t>
            </a:r>
            <a:r>
              <a:t> and </a:t>
            </a:r>
            <a:r>
              <a:rPr i="1"/>
              <a:t>discoverable</a:t>
            </a:r>
          </a:p>
          <a:p>
            <a:pPr marL="368934" indent="-368934" defTabSz="484886">
              <a:spcBef>
                <a:spcPts val="800"/>
              </a:spcBef>
              <a:defRPr sz="2988"/>
            </a:pPr>
            <a:r>
              <a:t>when defined properly, refinement relations enable…</a:t>
            </a:r>
          </a:p>
          <a:p>
            <a:pPr lvl="1" marL="737869" indent="-368934" defTabSz="484886">
              <a:spcBef>
                <a:spcPts val="800"/>
              </a:spcBef>
              <a:defRPr sz="2988"/>
            </a:pPr>
            <a:r>
              <a:t>refinement checking</a:t>
            </a:r>
          </a:p>
          <a:p>
            <a:pPr lvl="2" marL="1106805" indent="-368934" defTabSz="484886">
              <a:spcBef>
                <a:spcPts val="800"/>
              </a:spcBef>
              <a:defRPr sz="2988"/>
            </a:pPr>
            <a:r>
              <a:t>“Is A a refinement of B, and if so, how, and if not, why?”</a:t>
            </a:r>
          </a:p>
          <a:p>
            <a:pPr lvl="1" marL="737869" indent="-368934" defTabSz="484886">
              <a:spcBef>
                <a:spcPts val="800"/>
              </a:spcBef>
              <a:defRPr sz="2988"/>
            </a:pPr>
            <a:r>
              <a:t>model lifting</a:t>
            </a:r>
          </a:p>
          <a:p>
            <a:pPr lvl="2" marL="1106805" indent="-368934" defTabSz="484886">
              <a:spcBef>
                <a:spcPts val="800"/>
              </a:spcBef>
              <a:defRPr sz="2988"/>
            </a:pPr>
            <a:r>
              <a:t>“What is a formal model of this artifact?”</a:t>
            </a:r>
          </a:p>
          <a:p>
            <a:pPr lvl="1" marL="737869" indent="-368934" defTabSz="484886">
              <a:spcBef>
                <a:spcPts val="800"/>
              </a:spcBef>
              <a:defRPr sz="2988"/>
            </a:pPr>
            <a:r>
              <a:t>model or code generation</a:t>
            </a:r>
          </a:p>
          <a:p>
            <a:pPr lvl="2" marL="1106805" indent="-368934" defTabSz="484886">
              <a:spcBef>
                <a:spcPts val="800"/>
              </a:spcBef>
              <a:defRPr sz="2988"/>
            </a:pPr>
            <a:r>
              <a:t>“What is an artifact that refines this artifact?”</a:t>
            </a:r>
          </a:p>
          <a:p>
            <a:pPr marL="368934" indent="-368934" defTabSz="484886">
              <a:spcBef>
                <a:spcPts val="800"/>
              </a:spcBef>
              <a:defRPr sz="2988"/>
            </a:pPr>
            <a:r>
              <a:t>explicit annotations for traceability are only used to connect development artifacts to process</a:t>
            </a:r>
          </a:p>
          <a:p>
            <a:pPr lvl="1" marL="737869" indent="-368934" defTabSz="484886">
              <a:spcBef>
                <a:spcPts val="800"/>
              </a:spcBef>
              <a:defRPr sz="2988"/>
            </a:pPr>
            <a:r>
              <a:t>e.g., annotation of a design decision on a specification that links to a GitLab issue that provide evidence and provenance and connects to a specific signed pull request and release tags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7" name="Assurance Case"/>
          <p:cNvSpPr txBox="1"/>
          <p:nvPr>
            <p:ph type="body" idx="21"/>
          </p:nvPr>
        </p:nvSpPr>
        <p:spPr>
          <a:xfrm>
            <a:off x="952500" y="0"/>
            <a:ext cx="11099800" cy="1299072"/>
          </a:xfrm>
          <a:prstGeom prst="rect">
            <a:avLst/>
          </a:prstGeom>
        </p:spPr>
        <p:txBody>
          <a:bodyPr/>
          <a:lstStyle/>
          <a:p>
            <a:pPr/>
            <a:r>
              <a:t>Assurance Case</a:t>
            </a:r>
          </a:p>
        </p:txBody>
      </p:sp>
      <p:sp>
        <p:nvSpPr>
          <p:cNvPr id="198" name="for high-assurance systems created with rigorous digital engineering, we must demonstrate that……"/>
          <p:cNvSpPr txBox="1"/>
          <p:nvPr>
            <p:ph type="body" idx="22"/>
          </p:nvPr>
        </p:nvSpPr>
        <p:spPr>
          <a:xfrm>
            <a:off x="952500" y="1377298"/>
            <a:ext cx="11099800" cy="7613605"/>
          </a:xfrm>
          <a:prstGeom prst="rect">
            <a:avLst/>
          </a:prstGeom>
        </p:spPr>
        <p:txBody>
          <a:bodyPr/>
          <a:lstStyle/>
          <a:p>
            <a:pPr marL="377824" indent="-377824" defTabSz="496570">
              <a:spcBef>
                <a:spcPts val="800"/>
              </a:spcBef>
              <a:defRPr sz="3060"/>
            </a:pPr>
            <a:r>
              <a:t>for high-assurance systems created with rigorous digital engineering, we must demonstrate that… </a:t>
            </a:r>
          </a:p>
          <a:p>
            <a:pPr lvl="1" marL="755650" indent="-377825" defTabSz="496570">
              <a:spcBef>
                <a:spcPts val="800"/>
              </a:spcBef>
              <a:defRPr sz="3060"/>
            </a:pPr>
            <a:r>
              <a:t>the specification which describes the system is the right specification (it is consistent, realizable, and has all of the properties we demand—aka spec validation)</a:t>
            </a:r>
          </a:p>
          <a:p>
            <a:pPr lvl="1" marL="755650" indent="-377825" defTabSz="496570">
              <a:spcBef>
                <a:spcPts val="800"/>
              </a:spcBef>
              <a:defRPr sz="3060"/>
            </a:pPr>
            <a:r>
              <a:t>all specifications relate to each other as specified to build the compositional argument of the system’s properties (equivalent specs are equivalent, specs that are refinements are refinements, etc.)</a:t>
            </a:r>
          </a:p>
          <a:p>
            <a:pPr lvl="1" marL="755650" indent="-377825" defTabSz="496570">
              <a:spcBef>
                <a:spcPts val="800"/>
              </a:spcBef>
              <a:defRPr sz="3060"/>
            </a:pPr>
            <a:r>
              <a:t>the implemented system conforms to its specifications (it is shaped like, and operates as, promised—no more, no less—in precisely characterized environments)</a:t>
            </a:r>
          </a:p>
          <a:p>
            <a:pPr marL="377824" indent="-377824" defTabSz="496570">
              <a:spcBef>
                <a:spcPts val="800"/>
              </a:spcBef>
              <a:defRPr sz="3060"/>
            </a:pPr>
            <a:r>
              <a:t>for HARDENS, in order to build this compositional assurance case we use the Lando type checker, the SysMLv2 type checker, FRET, Cryptol, SAW, Frama-C, and Yosys</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1" name="Dynamic Assurance Case"/>
          <p:cNvSpPr txBox="1"/>
          <p:nvPr>
            <p:ph type="body" idx="21"/>
          </p:nvPr>
        </p:nvSpPr>
        <p:spPr>
          <a:prstGeom prst="rect">
            <a:avLst/>
          </a:prstGeom>
        </p:spPr>
        <p:txBody>
          <a:bodyPr/>
          <a:lstStyle/>
          <a:p>
            <a:pPr/>
            <a:r>
              <a:t>Dynamic Assurance Case</a:t>
            </a:r>
          </a:p>
        </p:txBody>
      </p:sp>
      <p:sp>
        <p:nvSpPr>
          <p:cNvPr id="202" name="dynamic assurance classically means “run hand-written tests on the real platform”…"/>
          <p:cNvSpPr txBox="1"/>
          <p:nvPr>
            <p:ph type="body" idx="22"/>
          </p:nvPr>
        </p:nvSpPr>
        <p:spPr>
          <a:prstGeom prst="rect">
            <a:avLst/>
          </a:prstGeom>
        </p:spPr>
        <p:txBody>
          <a:bodyPr/>
          <a:lstStyle/>
          <a:p>
            <a:pPr marL="382269" indent="-382269" defTabSz="502412">
              <a:spcBef>
                <a:spcPts val="800"/>
              </a:spcBef>
              <a:defRPr sz="3096"/>
            </a:pPr>
            <a:r>
              <a:t>dynamic assurance classically means “run hand-written tests on the real platform”</a:t>
            </a:r>
          </a:p>
          <a:p>
            <a:pPr marL="382269" indent="-382269" defTabSz="502412">
              <a:spcBef>
                <a:spcPts val="800"/>
              </a:spcBef>
              <a:defRPr sz="3096"/>
            </a:pPr>
            <a:r>
              <a:t>in the DevSecOps universe, it typically means “run hand-written and some automated tests on a test platform that is meant to duplicate the real one”</a:t>
            </a:r>
          </a:p>
          <a:p>
            <a:pPr marL="382269" indent="-382269" defTabSz="502412">
              <a:spcBef>
                <a:spcPts val="800"/>
              </a:spcBef>
              <a:defRPr sz="3096"/>
            </a:pPr>
            <a:r>
              <a:t>in the MBE universe, it means “run tests that are automatically generated from models on…”</a:t>
            </a:r>
          </a:p>
          <a:p>
            <a:pPr marL="382269" indent="-382269" defTabSz="502412">
              <a:spcBef>
                <a:spcPts val="800"/>
              </a:spcBef>
              <a:defRPr sz="3096"/>
            </a:pPr>
            <a:r>
              <a:t>in the Digital Engineering universe, it means “run tests on Digital Twins and the real platform…”</a:t>
            </a:r>
          </a:p>
          <a:p>
            <a:pPr marL="382269" indent="-382269" defTabSz="502412">
              <a:spcBef>
                <a:spcPts val="800"/>
              </a:spcBef>
              <a:defRPr sz="3096"/>
            </a:pPr>
            <a:r>
              <a:t>in the RDE universe, it means “run rigorously created (&gt;&gt;99% automatically generated and a bit of hand-written) parametrized property-based tests derived from theorems about the architecture and assurance goals on all digital twins and the real test and deployment platforms”</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5" name="Dynamic Assurance for HARDENS"/>
          <p:cNvSpPr txBox="1"/>
          <p:nvPr>
            <p:ph type="body" idx="21"/>
          </p:nvPr>
        </p:nvSpPr>
        <p:spPr>
          <a:prstGeom prst="rect">
            <a:avLst/>
          </a:prstGeom>
        </p:spPr>
        <p:txBody>
          <a:bodyPr/>
          <a:lstStyle>
            <a:lvl1pPr defTabSz="531622">
              <a:defRPr sz="5460"/>
            </a:lvl1pPr>
          </a:lstStyle>
          <a:p>
            <a:pPr/>
            <a:r>
              <a:t>Dynamic Assurance for HARDENS</a:t>
            </a:r>
          </a:p>
        </p:txBody>
      </p:sp>
      <p:sp>
        <p:nvSpPr>
          <p:cNvPr id="206" name="all Markdown requirements refine to SysMLv2 requirements refine to Cryptol properties (first-order theorems about the behavioral model) refine to property-based tests about the hardware and software…"/>
          <p:cNvSpPr txBox="1"/>
          <p:nvPr>
            <p:ph type="body" idx="22"/>
          </p:nvPr>
        </p:nvSpPr>
        <p:spPr>
          <a:xfrm>
            <a:off x="45730" y="1310473"/>
            <a:ext cx="12913340" cy="8074238"/>
          </a:xfrm>
          <a:prstGeom prst="rect">
            <a:avLst/>
          </a:prstGeom>
        </p:spPr>
        <p:txBody>
          <a:bodyPr/>
          <a:lstStyle/>
          <a:p>
            <a:pPr/>
            <a:r>
              <a:t>all Markdown requirements refine to SysMLv2 requirements refine to Cryptol properties (first-order theorems about the behavioral model) refine to property-based tests about the hardware and software</a:t>
            </a:r>
          </a:p>
          <a:p>
            <a:pPr/>
            <a:r>
              <a:t>refinement from formal Cryptol properties results in…</a:t>
            </a:r>
          </a:p>
          <a:p>
            <a:pPr lvl="1"/>
            <a:r>
              <a:t>theorems stated in ACSL about the software (at the unit, subsystem, and system level, &amp; software device drivers),</a:t>
            </a:r>
          </a:p>
          <a:p>
            <a:pPr lvl="1"/>
            <a:r>
              <a:t>theorems stated using Bluecheck, SVA, and UVM about the hardware (CPU &amp; SoC &amp; hardware device drivers), and</a:t>
            </a:r>
          </a:p>
          <a:p>
            <a:pPr lvl="1"/>
            <a:r>
              <a:t>a software testbench is automatically generated from the Cryptol model by translating every theorem into a software property that is runtime or formally verified</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9" name="Dynamic Assurance for HARDENS"/>
          <p:cNvSpPr txBox="1"/>
          <p:nvPr>
            <p:ph type="body" idx="21"/>
          </p:nvPr>
        </p:nvSpPr>
        <p:spPr>
          <a:xfrm>
            <a:off x="952500" y="250492"/>
            <a:ext cx="11099800" cy="1299072"/>
          </a:xfrm>
          <a:prstGeom prst="rect">
            <a:avLst/>
          </a:prstGeom>
        </p:spPr>
        <p:txBody>
          <a:bodyPr/>
          <a:lstStyle>
            <a:lvl1pPr defTabSz="531622">
              <a:defRPr sz="5460"/>
            </a:lvl1pPr>
          </a:lstStyle>
          <a:p>
            <a:pPr/>
            <a:r>
              <a:t>Dynamic Assurance for HARDENS</a:t>
            </a:r>
          </a:p>
        </p:txBody>
      </p:sp>
      <p:sp>
        <p:nvSpPr>
          <p:cNvPr id="210" name="all tests are run on……"/>
          <p:cNvSpPr txBox="1"/>
          <p:nvPr>
            <p:ph type="body" idx="22"/>
          </p:nvPr>
        </p:nvSpPr>
        <p:spPr>
          <a:xfrm>
            <a:off x="952500" y="1310473"/>
            <a:ext cx="11099800" cy="8074238"/>
          </a:xfrm>
          <a:prstGeom prst="rect">
            <a:avLst/>
          </a:prstGeom>
        </p:spPr>
        <p:txBody>
          <a:bodyPr/>
          <a:lstStyle/>
          <a:p>
            <a:pPr marL="426719" indent="-426719" defTabSz="560831">
              <a:spcBef>
                <a:spcPts val="900"/>
              </a:spcBef>
              <a:defRPr sz="3455"/>
            </a:pPr>
            <a:r>
              <a:t>all tests are run on…</a:t>
            </a:r>
          </a:p>
          <a:p>
            <a:pPr lvl="1" marL="853439" indent="-426719" defTabSz="560831">
              <a:spcBef>
                <a:spcPts val="900"/>
              </a:spcBef>
              <a:defRPr sz="3455"/>
            </a:pPr>
            <a:r>
              <a:t>the executable behavioral Cryptol model,</a:t>
            </a:r>
          </a:p>
          <a:p>
            <a:pPr lvl="1" marL="853439" indent="-426719" defTabSz="560831">
              <a:spcBef>
                <a:spcPts val="900"/>
              </a:spcBef>
              <a:defRPr sz="3455"/>
            </a:pPr>
            <a:r>
              <a:t>a POSIX emulation of the RTS hardware,</a:t>
            </a:r>
          </a:p>
          <a:p>
            <a:pPr lvl="1" marL="853439" indent="-426719" defTabSz="560831">
              <a:spcBef>
                <a:spcPts val="900"/>
              </a:spcBef>
              <a:defRPr sz="3455"/>
            </a:pPr>
            <a:r>
              <a:t>a hardware simulator of the CPU to verify that the CPU conformed to the RISC-V ISA spec and the (single-core and multi-core) SoC to verify SoC-level properties about devices, I/O, concurrency, and</a:t>
            </a:r>
          </a:p>
          <a:p>
            <a:pPr lvl="1" marL="853439" indent="-426719" defTabSz="560831">
              <a:spcBef>
                <a:spcPts val="900"/>
              </a:spcBef>
              <a:defRPr sz="3455"/>
            </a:pPr>
            <a:r>
              <a:t>the deployment hardware (the Lattice FPGA)</a:t>
            </a:r>
          </a:p>
          <a:p>
            <a:pPr marL="426719" indent="-426719" defTabSz="560831">
              <a:spcBef>
                <a:spcPts val="900"/>
              </a:spcBef>
              <a:defRPr sz="3455"/>
            </a:pPr>
            <a:r>
              <a:t>tests are run with RTS self-test enabled and disabled</a:t>
            </a:r>
          </a:p>
          <a:p>
            <a:pPr marL="426719" indent="-426719" defTabSz="560831">
              <a:spcBef>
                <a:spcPts val="900"/>
              </a:spcBef>
              <a:defRPr sz="3455"/>
            </a:pPr>
            <a:r>
              <a:t>the entire and test system is specified with a feature model and we aim to runtime verify all realizable models (e.g., identical results across three C compilers targeting three ISAs)</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13" name="Model Validation"/>
          <p:cNvSpPr txBox="1"/>
          <p:nvPr>
            <p:ph type="body" idx="21"/>
          </p:nvPr>
        </p:nvSpPr>
        <p:spPr>
          <a:xfrm>
            <a:off x="952500" y="0"/>
            <a:ext cx="11099800" cy="1299072"/>
          </a:xfrm>
          <a:prstGeom prst="rect">
            <a:avLst/>
          </a:prstGeom>
        </p:spPr>
        <p:txBody>
          <a:bodyPr/>
          <a:lstStyle/>
          <a:p>
            <a:pPr/>
            <a:r>
              <a:t>Model Validation</a:t>
            </a:r>
          </a:p>
        </p:txBody>
      </p:sp>
      <p:sp>
        <p:nvSpPr>
          <p:cNvPr id="214" name="to ensure that our formal models are valid……"/>
          <p:cNvSpPr txBox="1"/>
          <p:nvPr>
            <p:ph type="body" idx="22"/>
          </p:nvPr>
        </p:nvSpPr>
        <p:spPr>
          <a:xfrm>
            <a:off x="702117" y="1229074"/>
            <a:ext cx="11600566" cy="8102637"/>
          </a:xfrm>
          <a:prstGeom prst="rect">
            <a:avLst/>
          </a:prstGeom>
        </p:spPr>
        <p:txBody>
          <a:bodyPr/>
          <a:lstStyle/>
          <a:p>
            <a:pPr marL="355599" indent="-355599" defTabSz="467359">
              <a:spcBef>
                <a:spcPts val="800"/>
              </a:spcBef>
              <a:defRPr sz="2880"/>
            </a:pPr>
            <a:r>
              <a:t>to ensure that our formal models are valid…</a:t>
            </a:r>
          </a:p>
          <a:p>
            <a:pPr lvl="1" marL="711200" indent="-355600" defTabSz="467359">
              <a:spcBef>
                <a:spcPts val="800"/>
              </a:spcBef>
              <a:defRPr sz="2880"/>
            </a:pPr>
            <a:r>
              <a:t>we use FRET to formally analyze the system requirements for consistency, completeness, and realizability</a:t>
            </a:r>
          </a:p>
          <a:p>
            <a:pPr lvl="2" marL="1066800" indent="-355600" defTabSz="467359">
              <a:spcBef>
                <a:spcPts val="800"/>
              </a:spcBef>
              <a:defRPr sz="2880"/>
            </a:pPr>
            <a:r>
              <a:t>FRET's realizability checker, which verifies that for a set of input values satisfying the requirements, a set of output values exists that satisfy the requirements  </a:t>
            </a:r>
          </a:p>
          <a:p>
            <a:pPr lvl="2" marL="1066800" indent="-355600" defTabSz="467359">
              <a:spcBef>
                <a:spcPts val="800"/>
              </a:spcBef>
              <a:defRPr sz="2880"/>
            </a:pPr>
            <a:r>
              <a:t>dually, the tool identifies inputs for which no output is feasible, which helps narrow down subsets of requirements that are inconsistent.</a:t>
            </a:r>
          </a:p>
          <a:p>
            <a:pPr lvl="1" marL="711200" indent="-355600" defTabSz="467359">
              <a:spcBef>
                <a:spcPts val="800"/>
              </a:spcBef>
              <a:defRPr sz="2880"/>
            </a:pPr>
            <a:r>
              <a:t>we use Cryptol to demonstrate (either test automatic property-based testing or, in the main, formally prove) that all theorems about the Cryptol behavioral model hold</a:t>
            </a:r>
          </a:p>
          <a:p>
            <a:pPr lvl="1" marL="711200" indent="-355600" defTabSz="467359">
              <a:spcBef>
                <a:spcPts val="800"/>
              </a:spcBef>
              <a:defRPr sz="2880"/>
            </a:pPr>
            <a:r>
              <a:t>we use Frama-C to demonstrate that all theorems about the software model are consistent by attempting to prove “bottom”</a:t>
            </a:r>
          </a:p>
          <a:p>
            <a:pPr lvl="1" marL="711200" indent="-355600" defTabSz="467359">
              <a:spcBef>
                <a:spcPts val="800"/>
              </a:spcBef>
              <a:defRPr sz="2880"/>
            </a:pPr>
            <a:r>
              <a:t>we use Yosys to demonstrate through formal verification that all theorems about the hardware hold by attempting to prove “bottom”—the implementation that crashes—satisfies the spec</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17" name="Hardware Formal Verification"/>
          <p:cNvSpPr txBox="1"/>
          <p:nvPr>
            <p:ph type="body" idx="21"/>
          </p:nvPr>
        </p:nvSpPr>
        <p:spPr>
          <a:prstGeom prst="rect">
            <a:avLst/>
          </a:prstGeom>
        </p:spPr>
        <p:txBody>
          <a:bodyPr/>
          <a:lstStyle/>
          <a:p>
            <a:pPr/>
            <a:r>
              <a:t>Hardware Formal Verification</a:t>
            </a:r>
          </a:p>
        </p:txBody>
      </p:sp>
      <p:sp>
        <p:nvSpPr>
          <p:cNvPr id="218" name="our hardware has three kinds of components……"/>
          <p:cNvSpPr txBox="1"/>
          <p:nvPr>
            <p:ph type="body" idx="22"/>
          </p:nvPr>
        </p:nvSpPr>
        <p:spPr>
          <a:xfrm>
            <a:off x="283579" y="1824613"/>
            <a:ext cx="12437642" cy="7205266"/>
          </a:xfrm>
          <a:prstGeom prst="rect">
            <a:avLst/>
          </a:prstGeom>
        </p:spPr>
        <p:txBody>
          <a:bodyPr/>
          <a:lstStyle/>
          <a:p>
            <a:pPr/>
            <a:r>
              <a:t>our hardware has three kinds of components…</a:t>
            </a:r>
          </a:p>
          <a:p>
            <a:pPr lvl="1"/>
            <a:r>
              <a:t>hardware device drivers for I/O</a:t>
            </a:r>
          </a:p>
          <a:p>
            <a:pPr lvl="1"/>
            <a:r>
              <a:t>a 32-bit RISC-V CPU (NERV CPU from YosysHQ)</a:t>
            </a:r>
          </a:p>
          <a:p>
            <a:pPr lvl="1"/>
            <a:r>
              <a:t>a single core and three core NERV-based SoC</a:t>
            </a:r>
          </a:p>
          <a:p>
            <a:pPr/>
            <a:r>
              <a:t>thus we must verify…</a:t>
            </a:r>
          </a:p>
          <a:p>
            <a:pPr lvl="1"/>
            <a:r>
              <a:t>each device driver conforms to its formal model</a:t>
            </a:r>
          </a:p>
          <a:p>
            <a:pPr lvl="1"/>
            <a:r>
              <a:t>the CPU exactly conforms to a specific flavor of RISC-V</a:t>
            </a:r>
          </a:p>
          <a:p>
            <a:pPr lvl="1"/>
            <a:r>
              <a:t>the SOC behaves exactly as we specify</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1" name="Hardware Formal Verification"/>
          <p:cNvSpPr txBox="1"/>
          <p:nvPr>
            <p:ph type="body" idx="21"/>
          </p:nvPr>
        </p:nvSpPr>
        <p:spPr>
          <a:prstGeom prst="rect">
            <a:avLst/>
          </a:prstGeom>
        </p:spPr>
        <p:txBody>
          <a:bodyPr/>
          <a:lstStyle/>
          <a:p>
            <a:pPr/>
            <a:r>
              <a:t>Hardware Formal Verification</a:t>
            </a:r>
          </a:p>
        </p:txBody>
      </p:sp>
      <p:sp>
        <p:nvSpPr>
          <p:cNvPr id="222" name="yosys is an open source tool suite that includes tools to synthesize bitstreams to some FGPAs and a formal verification tools that can perform equivalence checking &amp; property-based verification…"/>
          <p:cNvSpPr txBox="1"/>
          <p:nvPr>
            <p:ph type="body" idx="22"/>
          </p:nvPr>
        </p:nvSpPr>
        <p:spPr>
          <a:prstGeom prst="rect">
            <a:avLst/>
          </a:prstGeom>
        </p:spPr>
        <p:txBody>
          <a:bodyPr/>
          <a:lstStyle/>
          <a:p>
            <a:pPr/>
            <a:r>
              <a:t>yosys is an open source tool suite that includes tools to synthesize bitstreams to some FGPAs and a formal verification tools that can perform equivalence checking &amp; property-based verification</a:t>
            </a:r>
          </a:p>
          <a:p>
            <a:pPr lvl="1"/>
            <a:r>
              <a:t>thus we use yosys to re-run the existing ISA formal verification on the CPU (as a kind of formal regression analysis), and</a:t>
            </a:r>
          </a:p>
          <a:p>
            <a:pPr lvl="1"/>
            <a:r>
              <a:t>we runtime verify all SoC properties on the synthesized SoC (in simulation and on the FPGA)</a:t>
            </a:r>
          </a:p>
          <a:p>
            <a:pPr/>
            <a:r>
              <a:t>we use our correct-by-construction tools to automatically synthesize hardware implementations of some of the architecture from the Cryptol model</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18" name="Outline"/>
          <p:cNvSpPr txBox="1"/>
          <p:nvPr>
            <p:ph type="body" idx="21"/>
          </p:nvPr>
        </p:nvSpPr>
        <p:spPr>
          <a:prstGeom prst="rect">
            <a:avLst/>
          </a:prstGeom>
        </p:spPr>
        <p:txBody>
          <a:bodyPr/>
          <a:lstStyle/>
          <a:p>
            <a:pPr/>
            <a:r>
              <a:t>Outline</a:t>
            </a:r>
          </a:p>
        </p:txBody>
      </p:sp>
      <p:sp>
        <p:nvSpPr>
          <p:cNvPr id="119" name="What is Rigorous Digital Engineering (RDE)?…"/>
          <p:cNvSpPr txBox="1"/>
          <p:nvPr>
            <p:ph type="body" idx="22"/>
          </p:nvPr>
        </p:nvSpPr>
        <p:spPr>
          <a:prstGeom prst="rect">
            <a:avLst/>
          </a:prstGeom>
        </p:spPr>
        <p:txBody>
          <a:bodyPr/>
          <a:lstStyle/>
          <a:p>
            <a:pPr/>
            <a:r>
              <a:t>What is Rigorous Digital Engineering (RDE)?</a:t>
            </a:r>
          </a:p>
          <a:p>
            <a:pPr/>
            <a:r>
              <a:t>The HARDENS Case Study</a:t>
            </a:r>
          </a:p>
          <a:p>
            <a:pPr/>
            <a:r>
              <a:t>Where is RDE going next?</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5" name="Software Formal Verification"/>
          <p:cNvSpPr txBox="1"/>
          <p:nvPr>
            <p:ph type="body" idx="21"/>
          </p:nvPr>
        </p:nvSpPr>
        <p:spPr>
          <a:prstGeom prst="rect">
            <a:avLst/>
          </a:prstGeom>
        </p:spPr>
        <p:txBody>
          <a:bodyPr/>
          <a:lstStyle/>
          <a:p>
            <a:pPr/>
            <a:r>
              <a:t>Software Formal Verification</a:t>
            </a:r>
          </a:p>
        </p:txBody>
      </p:sp>
      <p:sp>
        <p:nvSpPr>
          <p:cNvPr id="226" name="to formally verify the RTS software……"/>
          <p:cNvSpPr txBox="1"/>
          <p:nvPr>
            <p:ph type="body" idx="22"/>
          </p:nvPr>
        </p:nvSpPr>
        <p:spPr>
          <a:xfrm>
            <a:off x="119146" y="1824613"/>
            <a:ext cx="12766508" cy="7205266"/>
          </a:xfrm>
          <a:prstGeom prst="rect">
            <a:avLst/>
          </a:prstGeom>
        </p:spPr>
        <p:txBody>
          <a:bodyPr/>
          <a:lstStyle/>
          <a:p>
            <a:pPr marL="431164" indent="-431164" defTabSz="566674">
              <a:spcBef>
                <a:spcPts val="900"/>
              </a:spcBef>
              <a:defRPr sz="3492"/>
            </a:pPr>
            <a:r>
              <a:t>to formally verify the RTS software…</a:t>
            </a:r>
          </a:p>
          <a:p>
            <a:pPr lvl="1" marL="862330" indent="-431165" defTabSz="566674">
              <a:spcBef>
                <a:spcPts val="900"/>
              </a:spcBef>
              <a:defRPr sz="3492"/>
            </a:pPr>
            <a:r>
              <a:t>we use our correct-by-construction tools to generate some software components directly from the Cryptol model</a:t>
            </a:r>
          </a:p>
          <a:p>
            <a:pPr lvl="2" marL="1293495" indent="-431165" defTabSz="566674">
              <a:spcBef>
                <a:spcPts val="900"/>
              </a:spcBef>
              <a:defRPr sz="3492"/>
            </a:pPr>
            <a:r>
              <a:t>then we use the SAW tool to further guarantee that the generated components are, in fact, correct through formal verification</a:t>
            </a:r>
          </a:p>
          <a:p>
            <a:pPr lvl="1" marL="862330" indent="-431165" defTabSz="566674">
              <a:spcBef>
                <a:spcPts val="900"/>
              </a:spcBef>
              <a:defRPr sz="3492"/>
            </a:pPr>
            <a:r>
              <a:t>we use formal static verification of the C source code</a:t>
            </a:r>
          </a:p>
          <a:p>
            <a:pPr lvl="2" marL="1293495" indent="-431165" defTabSz="566674">
              <a:spcBef>
                <a:spcPts val="900"/>
              </a:spcBef>
              <a:defRPr sz="3492"/>
            </a:pPr>
            <a:r>
              <a:t>formally prove functional correctness relative to the Cryptol model, and</a:t>
            </a:r>
          </a:p>
          <a:p>
            <a:pPr lvl="2" marL="1293495" indent="-431165" defTabSz="566674">
              <a:spcBef>
                <a:spcPts val="900"/>
              </a:spcBef>
              <a:defRPr sz="3492"/>
            </a:pPr>
            <a:r>
              <a:t>guarantee the absence of any runtime errors (e.g., due to array out-of-bounds errors and null pointers)</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9" name="Digital Engineering Artifacts"/>
          <p:cNvSpPr txBox="1"/>
          <p:nvPr>
            <p:ph type="body" idx="21"/>
          </p:nvPr>
        </p:nvSpPr>
        <p:spPr>
          <a:prstGeom prst="rect">
            <a:avLst/>
          </a:prstGeom>
        </p:spPr>
        <p:txBody>
          <a:bodyPr/>
          <a:lstStyle/>
          <a:p>
            <a:pPr/>
            <a:r>
              <a:t>Digital Engineering Artifacts</a:t>
            </a:r>
          </a:p>
        </p:txBody>
      </p:sp>
      <p:sp>
        <p:nvSpPr>
          <p:cNvPr id="230" name="our RDE model includes system models that capture everything from domain engineering model and requirements (Lando and SysMLv2) to low-level architectural structure and properties (SysMLv2, Cryptol, ACSL, and SVA)…"/>
          <p:cNvSpPr txBox="1"/>
          <p:nvPr>
            <p:ph type="body" idx="22"/>
          </p:nvPr>
        </p:nvSpPr>
        <p:spPr>
          <a:prstGeom prst="rect">
            <a:avLst/>
          </a:prstGeom>
        </p:spPr>
        <p:txBody>
          <a:bodyPr/>
          <a:lstStyle/>
          <a:p>
            <a:pPr/>
            <a:r>
              <a:t>our RDE model includes system models that capture everything from domain engineering model and requirements (Lando and SysMLv2) to low-level architectural structure and properties (SysMLv2, Cryptol, ACSL, and SVA)</a:t>
            </a:r>
          </a:p>
          <a:p>
            <a:pPr/>
            <a:r>
              <a:t>we must demonstrate that our several digital twins are correct and are refinements of each other</a:t>
            </a:r>
          </a:p>
          <a:p>
            <a:pPr/>
            <a:r>
              <a:t>we must understand and quantify their fidelity, assurance level, and performance</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3" name="Digital Twins"/>
          <p:cNvSpPr txBox="1"/>
          <p:nvPr>
            <p:ph type="body" idx="21"/>
          </p:nvPr>
        </p:nvSpPr>
        <p:spPr>
          <a:prstGeom prst="rect">
            <a:avLst/>
          </a:prstGeom>
        </p:spPr>
        <p:txBody>
          <a:bodyPr/>
          <a:lstStyle/>
          <a:p>
            <a:pPr/>
            <a:r>
              <a:t>Digital Twins</a:t>
            </a:r>
          </a:p>
        </p:txBody>
      </p:sp>
      <p:sp>
        <p:nvSpPr>
          <p:cNvPr id="234" name="the RTS system includes several digital twins…"/>
          <p:cNvSpPr txBox="1"/>
          <p:nvPr>
            <p:ph type="body" idx="22"/>
          </p:nvPr>
        </p:nvSpPr>
        <p:spPr>
          <a:xfrm>
            <a:off x="837294" y="1581178"/>
            <a:ext cx="11330212" cy="7205267"/>
          </a:xfrm>
          <a:prstGeom prst="rect">
            <a:avLst/>
          </a:prstGeom>
        </p:spPr>
        <p:txBody>
          <a:bodyPr/>
          <a:lstStyle/>
          <a:p>
            <a:pPr marL="404494" indent="-404494" defTabSz="531622">
              <a:spcBef>
                <a:spcPts val="900"/>
              </a:spcBef>
              <a:defRPr sz="3276"/>
            </a:pPr>
            <a:r>
              <a:t>the RTS system includes several digital twins</a:t>
            </a:r>
          </a:p>
          <a:p>
            <a:pPr lvl="1" marL="808990" indent="-404495" defTabSz="531622">
              <a:spcBef>
                <a:spcPts val="900"/>
              </a:spcBef>
              <a:defRPr sz="3276"/>
            </a:pPr>
            <a:r>
              <a:t>the executable behavioral Cryptol model,</a:t>
            </a:r>
          </a:p>
          <a:p>
            <a:pPr lvl="1" marL="808990" indent="-404495" defTabSz="531622">
              <a:spcBef>
                <a:spcPts val="900"/>
              </a:spcBef>
              <a:defRPr sz="3276"/>
            </a:pPr>
            <a:r>
              <a:t>a POSIX emulation of the RTS hardware,</a:t>
            </a:r>
          </a:p>
          <a:p>
            <a:pPr lvl="1" marL="808990" indent="-404495" defTabSz="531622">
              <a:spcBef>
                <a:spcPts val="900"/>
              </a:spcBef>
              <a:defRPr sz="3276"/>
            </a:pPr>
            <a:r>
              <a:t>a hardware simulator of the RISC-V CPU, and</a:t>
            </a:r>
          </a:p>
          <a:p>
            <a:pPr lvl="1" marL="808990" indent="-404495" defTabSz="531622">
              <a:spcBef>
                <a:spcPts val="900"/>
              </a:spcBef>
              <a:defRPr sz="3276"/>
            </a:pPr>
            <a:r>
              <a:t>the (single-core and multi-core) SoC</a:t>
            </a:r>
          </a:p>
          <a:p>
            <a:pPr marL="404494" indent="-404494" defTabSz="531622">
              <a:spcBef>
                <a:spcPts val="900"/>
              </a:spcBef>
              <a:defRPr sz="3276"/>
            </a:pPr>
            <a:r>
              <a:t>all system properties must be/are valid for all twins</a:t>
            </a:r>
          </a:p>
          <a:p>
            <a:pPr marL="404494" indent="-404494" defTabSz="531622">
              <a:spcBef>
                <a:spcPts val="900"/>
              </a:spcBef>
              <a:defRPr sz="3276"/>
            </a:pPr>
            <a:r>
              <a:t>there are several other twins we would like to add</a:t>
            </a:r>
          </a:p>
          <a:p>
            <a:pPr lvl="1" marL="808990" indent="-404495" defTabSz="531622">
              <a:spcBef>
                <a:spcPts val="900"/>
              </a:spcBef>
              <a:defRPr sz="3276"/>
            </a:pPr>
            <a:r>
              <a:t>a machine emulator model (QEMU) of the platform</a:t>
            </a:r>
          </a:p>
          <a:p>
            <a:pPr lvl="1" marL="808990" indent="-404495" defTabSz="531622">
              <a:spcBef>
                <a:spcPts val="900"/>
              </a:spcBef>
              <a:defRPr sz="3276"/>
            </a:pPr>
            <a:r>
              <a:t>a Bluespec event-based simulator of the SoC</a:t>
            </a:r>
          </a:p>
          <a:p>
            <a:pPr lvl="1" marL="808990" indent="-404495" defTabSz="531622">
              <a:spcBef>
                <a:spcPts val="900"/>
              </a:spcBef>
              <a:defRPr sz="3276"/>
            </a:pPr>
            <a:r>
              <a:t>a SystemC-based platform emulator such as Imperas’s</a:t>
            </a:r>
          </a:p>
          <a:p>
            <a:pPr lvl="1" marL="808990" indent="-404495" defTabSz="531622">
              <a:spcBef>
                <a:spcPts val="900"/>
              </a:spcBef>
              <a:defRPr sz="3276"/>
            </a:pPr>
            <a:r>
              <a:t>an alternative software-based hardware simulator such as Metrics’s cloud/LLVM-based simulator</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9" name="Digital Threads"/>
          <p:cNvSpPr txBox="1"/>
          <p:nvPr>
            <p:ph type="body" idx="21"/>
          </p:nvPr>
        </p:nvSpPr>
        <p:spPr>
          <a:prstGeom prst="rect">
            <a:avLst/>
          </a:prstGeom>
        </p:spPr>
        <p:txBody>
          <a:bodyPr/>
          <a:lstStyle/>
          <a:p>
            <a:pPr/>
            <a:r>
              <a:t>Digital Threads</a:t>
            </a:r>
          </a:p>
        </p:txBody>
      </p:sp>
      <p:sp>
        <p:nvSpPr>
          <p:cNvPr id="240" name="a digital thread is a chain of properties that run through refinements of digital twins and the deployment platform…"/>
          <p:cNvSpPr txBox="1"/>
          <p:nvPr>
            <p:ph type="body" idx="22"/>
          </p:nvPr>
        </p:nvSpPr>
        <p:spPr>
          <a:xfrm>
            <a:off x="952500" y="1476140"/>
            <a:ext cx="11099800" cy="7530992"/>
          </a:xfrm>
          <a:prstGeom prst="rect">
            <a:avLst/>
          </a:prstGeom>
        </p:spPr>
        <p:txBody>
          <a:bodyPr/>
          <a:lstStyle/>
          <a:p>
            <a:pPr marL="355599" indent="-355599" defTabSz="467359">
              <a:spcBef>
                <a:spcPts val="800"/>
              </a:spcBef>
              <a:defRPr sz="2880"/>
            </a:pPr>
            <a:r>
              <a:t>a digital thread is a chain of properties that run through refinements of digital twins and the deployment platform</a:t>
            </a:r>
          </a:p>
          <a:p>
            <a:pPr marL="355599" indent="-355599" defTabSz="467359">
              <a:spcBef>
                <a:spcPts val="800"/>
              </a:spcBef>
              <a:defRPr sz="2880"/>
            </a:pPr>
            <a:r>
              <a:rPr i="1"/>
              <a:t>traceability via refinement</a:t>
            </a:r>
            <a:r>
              <a:t> guarantees that digital threads are </a:t>
            </a:r>
            <a:r>
              <a:rPr i="1"/>
              <a:t>sound</a:t>
            </a:r>
            <a:r>
              <a:t> and </a:t>
            </a:r>
            <a:r>
              <a:rPr i="1"/>
              <a:t>complete</a:t>
            </a:r>
          </a:p>
          <a:p>
            <a:pPr lvl="1" marL="711200" indent="-355600" defTabSz="467359">
              <a:spcBef>
                <a:spcPts val="800"/>
              </a:spcBef>
              <a:defRPr sz="2880"/>
            </a:pPr>
            <a:r>
              <a:t>from every relevant domain-specific concept in the domain engineering model to…</a:t>
            </a:r>
          </a:p>
          <a:p>
            <a:pPr lvl="1" marL="711200" indent="-355600" defTabSz="467359">
              <a:spcBef>
                <a:spcPts val="800"/>
              </a:spcBef>
              <a:defRPr sz="2880"/>
            </a:pPr>
            <a:r>
              <a:t>every system characteristic and requirement to…</a:t>
            </a:r>
          </a:p>
          <a:p>
            <a:pPr lvl="1" marL="711200" indent="-355600" defTabSz="467359">
              <a:spcBef>
                <a:spcPts val="800"/>
              </a:spcBef>
              <a:defRPr sz="2880"/>
            </a:pPr>
            <a:r>
              <a:t>every structural element and formal property of every model and digital twin…</a:t>
            </a:r>
          </a:p>
          <a:p>
            <a:pPr lvl="1" marL="711200" indent="-355600" defTabSz="467359">
              <a:spcBef>
                <a:spcPts val="800"/>
              </a:spcBef>
              <a:defRPr sz="2880"/>
            </a:pPr>
            <a:r>
              <a:t>to every structural element and formal property of the deployment hardware</a:t>
            </a:r>
          </a:p>
          <a:p>
            <a:pPr marL="355599" indent="-355599" defTabSz="467359">
              <a:spcBef>
                <a:spcPts val="800"/>
              </a:spcBef>
              <a:defRPr sz="2880"/>
            </a:pPr>
            <a:r>
              <a:t>threads are </a:t>
            </a:r>
            <a:r>
              <a:rPr i="1"/>
              <a:t>sound</a:t>
            </a:r>
            <a:r>
              <a:t> when their elements (theorems/properties) are shown to hold for every twin and target in the refinement chain</a:t>
            </a:r>
          </a:p>
          <a:p>
            <a:pPr marL="355599" indent="-355599" defTabSz="467359">
              <a:spcBef>
                <a:spcPts val="800"/>
              </a:spcBef>
              <a:defRPr sz="2880"/>
            </a:pPr>
            <a:r>
              <a:t>threads are </a:t>
            </a:r>
            <a:r>
              <a:rPr i="1"/>
              <a:t>complete</a:t>
            </a:r>
            <a:r>
              <a:t> when every abstract element is shown to hold for every twin and target in the refinement chain</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3" name="Where is RDE going next?"/>
          <p:cNvSpPr txBox="1"/>
          <p:nvPr>
            <p:ph type="body" idx="21"/>
          </p:nvPr>
        </p:nvSpPr>
        <p:spPr>
          <a:xfrm>
            <a:off x="952500" y="3785382"/>
            <a:ext cx="11099800" cy="2182836"/>
          </a:xfrm>
          <a:prstGeom prst="rect">
            <a:avLst/>
          </a:prstGeom>
        </p:spPr>
        <p:txBody>
          <a:bodyPr/>
          <a:lstStyle/>
          <a:p>
            <a:pPr/>
            <a:r>
              <a:t>Where is RDE going next?</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6" name="Next Steps"/>
          <p:cNvSpPr txBox="1"/>
          <p:nvPr>
            <p:ph type="body" idx="21"/>
          </p:nvPr>
        </p:nvSpPr>
        <p:spPr>
          <a:xfrm>
            <a:off x="952500" y="0"/>
            <a:ext cx="11099800" cy="1299072"/>
          </a:xfrm>
          <a:prstGeom prst="rect">
            <a:avLst/>
          </a:prstGeom>
        </p:spPr>
        <p:txBody>
          <a:bodyPr/>
          <a:lstStyle/>
          <a:p>
            <a:pPr/>
            <a:r>
              <a:t>Next Steps</a:t>
            </a:r>
          </a:p>
        </p:txBody>
      </p:sp>
      <p:sp>
        <p:nvSpPr>
          <p:cNvPr id="247" name="there are enormous opportunities in the design and implementation of SysMLv2 to facilitate RDE…"/>
          <p:cNvSpPr txBox="1"/>
          <p:nvPr>
            <p:ph type="body" idx="22"/>
          </p:nvPr>
        </p:nvSpPr>
        <p:spPr>
          <a:xfrm>
            <a:off x="845508" y="1162564"/>
            <a:ext cx="11313784" cy="7811825"/>
          </a:xfrm>
          <a:prstGeom prst="rect">
            <a:avLst/>
          </a:prstGeom>
        </p:spPr>
        <p:txBody>
          <a:bodyPr/>
          <a:lstStyle/>
          <a:p>
            <a:pPr marL="355599" indent="-355599" defTabSz="467359">
              <a:spcBef>
                <a:spcPts val="800"/>
              </a:spcBef>
              <a:defRPr sz="2880"/>
            </a:pPr>
            <a:r>
              <a:t>there are enormous opportunities in the design and implementation of SysMLv2 to facilitate RDE</a:t>
            </a:r>
          </a:p>
          <a:p>
            <a:pPr marL="355599" indent="-355599" defTabSz="467359">
              <a:spcBef>
                <a:spcPts val="800"/>
              </a:spcBef>
              <a:defRPr sz="2880"/>
            </a:pPr>
            <a:r>
              <a:t>we need a formal, denotational, executable model of SysMLv2 to realize SysMLv2 digital twins directly and to define formal refinement relations to other formal models</a:t>
            </a:r>
          </a:p>
          <a:p>
            <a:pPr lvl="1" marL="711200" indent="-355600" defTabSz="467359">
              <a:spcBef>
                <a:spcPts val="800"/>
              </a:spcBef>
              <a:defRPr sz="2880"/>
            </a:pPr>
            <a:r>
              <a:t>we have a draft of a partial HOL model in PVS</a:t>
            </a:r>
          </a:p>
          <a:p>
            <a:pPr marL="355599" indent="-355599" defTabSz="467359">
              <a:spcBef>
                <a:spcPts val="800"/>
              </a:spcBef>
              <a:defRPr sz="2880"/>
            </a:pPr>
            <a:r>
              <a:t>we need a means by which to validate and verify SysMLv2 implementations are conformant to its formal semantics</a:t>
            </a:r>
          </a:p>
          <a:p>
            <a:pPr marL="355599" indent="-355599" defTabSz="467359">
              <a:spcBef>
                <a:spcPts val="800"/>
              </a:spcBef>
              <a:defRPr sz="2880"/>
            </a:pPr>
            <a:r>
              <a:t>we need an IDE that facilitates automatic refinement checking and refinement-based model lifting &amp; generation</a:t>
            </a:r>
          </a:p>
          <a:p>
            <a:pPr lvl="1" marL="711200" indent="-355600" defTabSz="467359">
              <a:spcBef>
                <a:spcPts val="800"/>
              </a:spcBef>
              <a:defRPr sz="2880"/>
            </a:pPr>
            <a:r>
              <a:t>we need to define a refinement between SysMLv2 and AADL</a:t>
            </a:r>
          </a:p>
          <a:p>
            <a:pPr marL="355599" indent="-355599" defTabSz="467359">
              <a:spcBef>
                <a:spcPts val="800"/>
              </a:spcBef>
              <a:defRPr sz="2880"/>
            </a:pPr>
            <a:r>
              <a:t>we need high-quality, interactive graphical model editing, refactoring, and rendering</a:t>
            </a:r>
          </a:p>
          <a:p>
            <a:pPr lvl="1" marL="711200" indent="-355600" defTabSz="467359">
              <a:spcBef>
                <a:spcPts val="800"/>
              </a:spcBef>
              <a:defRPr sz="2880"/>
            </a:pPr>
            <a:r>
              <a:t>preferably defined via an equivalence relation between the textual and graphical semantics, and then extracted to an implementation</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2" name="More Information"/>
          <p:cNvSpPr txBox="1"/>
          <p:nvPr>
            <p:ph type="body" idx="21"/>
          </p:nvPr>
        </p:nvSpPr>
        <p:spPr>
          <a:xfrm>
            <a:off x="952500" y="0"/>
            <a:ext cx="11099800" cy="1299072"/>
          </a:xfrm>
          <a:prstGeom prst="rect">
            <a:avLst/>
          </a:prstGeom>
        </p:spPr>
        <p:txBody>
          <a:bodyPr/>
          <a:lstStyle/>
          <a:p>
            <a:pPr/>
            <a:r>
              <a:t>More Information</a:t>
            </a:r>
          </a:p>
        </p:txBody>
      </p:sp>
      <p:sp>
        <p:nvSpPr>
          <p:cNvPr id="253" name="HARDENS Case Study https://github.com/GaloisInc/HARDENS  (live on 1 June 2022)…"/>
          <p:cNvSpPr txBox="1"/>
          <p:nvPr>
            <p:ph type="body" idx="22"/>
          </p:nvPr>
        </p:nvSpPr>
        <p:spPr>
          <a:xfrm>
            <a:off x="731769" y="1446225"/>
            <a:ext cx="11320531" cy="7708042"/>
          </a:xfrm>
          <a:prstGeom prst="rect">
            <a:avLst/>
          </a:prstGeom>
        </p:spPr>
        <p:txBody>
          <a:bodyPr/>
          <a:lstStyle/>
          <a:p>
            <a:pPr marL="368934" indent="-368934" defTabSz="484886">
              <a:spcBef>
                <a:spcPts val="800"/>
              </a:spcBef>
              <a:defRPr sz="2988"/>
            </a:pPr>
            <a:r>
              <a:t>HARDENS Case Study </a:t>
            </a:r>
            <a:r>
              <a:rPr u="sng">
                <a:solidFill>
                  <a:srgbClr val="0000FF"/>
                </a:solidFill>
                <a:uFill>
                  <a:solidFill>
                    <a:srgbClr val="0000FF"/>
                  </a:solidFill>
                </a:uFill>
                <a:hlinkClick r:id="rId2" invalidUrl="" action="" tgtFrame="" tooltip="" history="1" highlightClick="0" endSnd="0"/>
              </a:rPr>
              <a:t>https://github.com/GaloisInc/HARDENS</a:t>
            </a:r>
            <a:r>
              <a:t> </a:t>
            </a:r>
            <a:br/>
            <a:r>
              <a:t>(live on 1 June 2022)</a:t>
            </a:r>
          </a:p>
          <a:p>
            <a:pPr marL="368934" indent="-368934" defTabSz="484886">
              <a:spcBef>
                <a:spcPts val="800"/>
              </a:spcBef>
              <a:defRPr sz="2988"/>
            </a:pPr>
            <a:r>
              <a:t>Galois  </a:t>
            </a:r>
            <a:r>
              <a:rPr u="sng">
                <a:solidFill>
                  <a:srgbClr val="0000FF"/>
                </a:solidFill>
                <a:uFill>
                  <a:solidFill>
                    <a:srgbClr val="0000FF"/>
                  </a:solidFill>
                </a:uFill>
                <a:hlinkClick r:id="rId3" invalidUrl="" action="" tgtFrame="" tooltip="" history="1" highlightClick="0" endSnd="0"/>
              </a:rPr>
              <a:t>https://galois.com/</a:t>
            </a:r>
            <a:r>
              <a:t> &amp; </a:t>
            </a:r>
            <a:r>
              <a:rPr u="sng">
                <a:solidFill>
                  <a:srgbClr val="0000FF"/>
                </a:solidFill>
                <a:uFill>
                  <a:solidFill>
                    <a:srgbClr val="0000FF"/>
                  </a:solidFill>
                </a:uFill>
                <a:hlinkClick r:id="rId4" invalidUrl="" action="" tgtFrame="" tooltip="" history="1" highlightClick="0" endSnd="0"/>
              </a:rPr>
              <a:t>https://lifeatgalois.com/</a:t>
            </a:r>
            <a:r>
              <a:t> </a:t>
            </a:r>
          </a:p>
          <a:p>
            <a:pPr marL="368934" indent="-368934" defTabSz="484886">
              <a:spcBef>
                <a:spcPts val="800"/>
              </a:spcBef>
              <a:defRPr sz="2988"/>
            </a:pPr>
            <a:r>
              <a:t>NRC  </a:t>
            </a:r>
            <a:r>
              <a:rPr u="sng">
                <a:solidFill>
                  <a:srgbClr val="0000FF"/>
                </a:solidFill>
                <a:uFill>
                  <a:solidFill>
                    <a:srgbClr val="0000FF"/>
                  </a:solidFill>
                </a:uFill>
                <a:hlinkClick r:id="rId5" invalidUrl="" action="" tgtFrame="" tooltip="" history="1" highlightClick="0" endSnd="0"/>
              </a:rPr>
              <a:t>https://www.nrc.gov/</a:t>
            </a:r>
            <a:r>
              <a:t> </a:t>
            </a:r>
          </a:p>
          <a:p>
            <a:pPr marL="368934" indent="-368934" defTabSz="484886">
              <a:spcBef>
                <a:spcPts val="800"/>
              </a:spcBef>
              <a:defRPr sz="2988"/>
            </a:pPr>
            <a:r>
              <a:t>Cryptol  </a:t>
            </a:r>
            <a:r>
              <a:rPr u="sng">
                <a:solidFill>
                  <a:srgbClr val="0000FF"/>
                </a:solidFill>
                <a:uFill>
                  <a:solidFill>
                    <a:srgbClr val="0000FF"/>
                  </a:solidFill>
                </a:uFill>
                <a:hlinkClick r:id="rId6" invalidUrl="" action="" tgtFrame="" tooltip="" history="1" highlightClick="0" endSnd="0"/>
              </a:rPr>
              <a:t>https://cryptol.net/</a:t>
            </a:r>
          </a:p>
          <a:p>
            <a:pPr marL="368934" indent="-368934" defTabSz="484886">
              <a:spcBef>
                <a:spcPts val="800"/>
              </a:spcBef>
              <a:defRPr sz="2988"/>
            </a:pPr>
            <a:r>
              <a:t>Lando  </a:t>
            </a:r>
            <a:r>
              <a:rPr u="sng">
                <a:solidFill>
                  <a:srgbClr val="0000FF"/>
                </a:solidFill>
                <a:uFill>
                  <a:solidFill>
                    <a:srgbClr val="0000FF"/>
                  </a:solidFill>
                </a:uFill>
                <a:hlinkClick r:id="rId7" invalidUrl="" action="" tgtFrame="" tooltip="" history="1" highlightClick="0" endSnd="0"/>
              </a:rPr>
              <a:t>https://github.com/GaloisInc/BESSPIN-Lando</a:t>
            </a:r>
            <a:r>
              <a:t> </a:t>
            </a:r>
          </a:p>
          <a:p>
            <a:pPr marL="368934" indent="-368934" defTabSz="484886">
              <a:spcBef>
                <a:spcPts val="800"/>
              </a:spcBef>
              <a:defRPr sz="2988"/>
            </a:pPr>
            <a:r>
              <a:t>SAW  </a:t>
            </a:r>
            <a:r>
              <a:rPr u="sng">
                <a:solidFill>
                  <a:srgbClr val="0000FF"/>
                </a:solidFill>
                <a:uFill>
                  <a:solidFill>
                    <a:srgbClr val="0000FF"/>
                  </a:solidFill>
                </a:uFill>
                <a:hlinkClick r:id="rId8" invalidUrl="" action="" tgtFrame="" tooltip="" history="1" highlightClick="0" endSnd="0"/>
              </a:rPr>
              <a:t>https://saw.galois.com/</a:t>
            </a:r>
          </a:p>
          <a:p>
            <a:pPr marL="368934" indent="-368934" defTabSz="484886">
              <a:spcBef>
                <a:spcPts val="800"/>
              </a:spcBef>
              <a:defRPr sz="2988"/>
            </a:pPr>
            <a:r>
              <a:t>Frama-C  </a:t>
            </a:r>
            <a:r>
              <a:rPr u="sng">
                <a:solidFill>
                  <a:srgbClr val="0000FF"/>
                </a:solidFill>
                <a:uFill>
                  <a:solidFill>
                    <a:srgbClr val="0000FF"/>
                  </a:solidFill>
                </a:uFill>
                <a:hlinkClick r:id="rId9" invalidUrl="" action="" tgtFrame="" tooltip="" history="1" highlightClick="0" endSnd="0"/>
              </a:rPr>
              <a:t>https://frama-c.com/</a:t>
            </a:r>
            <a:r>
              <a:t> </a:t>
            </a:r>
          </a:p>
          <a:p>
            <a:pPr marL="368934" indent="-368934" defTabSz="484886">
              <a:spcBef>
                <a:spcPts val="800"/>
              </a:spcBef>
              <a:defRPr sz="2988"/>
            </a:pPr>
            <a:r>
              <a:t>ACSL  </a:t>
            </a:r>
            <a:r>
              <a:rPr u="sng">
                <a:solidFill>
                  <a:srgbClr val="0000FF"/>
                </a:solidFill>
                <a:uFill>
                  <a:solidFill>
                    <a:srgbClr val="0000FF"/>
                  </a:solidFill>
                </a:uFill>
                <a:hlinkClick r:id="rId10" invalidUrl="" action="" tgtFrame="" tooltip="" history="1" highlightClick="0" endSnd="0"/>
              </a:rPr>
              <a:t>https://frama-c.com/html/acsl.html</a:t>
            </a:r>
            <a:r>
              <a:t> </a:t>
            </a:r>
          </a:p>
          <a:p>
            <a:pPr marL="368934" indent="-368934" defTabSz="484886">
              <a:spcBef>
                <a:spcPts val="800"/>
              </a:spcBef>
              <a:defRPr sz="2988"/>
            </a:pPr>
            <a:r>
              <a:t>FRET  </a:t>
            </a:r>
            <a:r>
              <a:rPr u="sng">
                <a:solidFill>
                  <a:srgbClr val="0000FF"/>
                </a:solidFill>
                <a:uFill>
                  <a:solidFill>
                    <a:srgbClr val="0000FF"/>
                  </a:solidFill>
                </a:uFill>
                <a:hlinkClick r:id="rId11" invalidUrl="" action="" tgtFrame="" tooltip="" history="1" highlightClick="0" endSnd="0"/>
              </a:rPr>
              <a:t>https://ti.arc.nasa.gov/tech/rse/research/fret/</a:t>
            </a:r>
            <a:r>
              <a:t> </a:t>
            </a:r>
          </a:p>
          <a:p>
            <a:pPr marL="368934" indent="-368934" defTabSz="484886">
              <a:spcBef>
                <a:spcPts val="800"/>
              </a:spcBef>
              <a:defRPr sz="2988"/>
            </a:pPr>
            <a:r>
              <a:t>Yosys  </a:t>
            </a:r>
            <a:r>
              <a:rPr u="sng">
                <a:solidFill>
                  <a:srgbClr val="0000FF"/>
                </a:solidFill>
                <a:uFill>
                  <a:solidFill>
                    <a:srgbClr val="0000FF"/>
                  </a:solidFill>
                </a:uFill>
                <a:hlinkClick r:id="rId12" invalidUrl="" action="" tgtFrame="" tooltip="" history="1" highlightClick="0" endSnd="0"/>
              </a:rPr>
              <a:t>https://www.yosyshq.com/</a:t>
            </a:r>
            <a:r>
              <a:t> </a:t>
            </a:r>
          </a:p>
          <a:p>
            <a:pPr marL="368934" indent="-368934" defTabSz="484886">
              <a:spcBef>
                <a:spcPts val="800"/>
              </a:spcBef>
              <a:defRPr sz="2988"/>
            </a:pPr>
            <a:r>
              <a:t>Coq  </a:t>
            </a:r>
            <a:r>
              <a:rPr u="sng">
                <a:solidFill>
                  <a:srgbClr val="0000FF"/>
                </a:solidFill>
                <a:uFill>
                  <a:solidFill>
                    <a:srgbClr val="0000FF"/>
                  </a:solidFill>
                </a:uFill>
                <a:hlinkClick r:id="rId13" invalidUrl="" action="" tgtFrame="" tooltip="" history="1" highlightClick="0" endSnd="0"/>
              </a:rPr>
              <a:t>https://coq.inria.fr/</a:t>
            </a:r>
            <a:r>
              <a:t> </a:t>
            </a:r>
          </a:p>
          <a:p>
            <a:pPr marL="368934" indent="-368934" defTabSz="484886">
              <a:spcBef>
                <a:spcPts val="800"/>
              </a:spcBef>
              <a:defRPr sz="2988"/>
            </a:pPr>
            <a:r>
              <a:t>PVS  </a:t>
            </a:r>
            <a:r>
              <a:rPr u="sng">
                <a:solidFill>
                  <a:srgbClr val="0000FF"/>
                </a:solidFill>
                <a:uFill>
                  <a:solidFill>
                    <a:srgbClr val="0000FF"/>
                  </a:solidFill>
                </a:uFill>
                <a:hlinkClick r:id="rId14" invalidUrl="" action="" tgtFrame="" tooltip="" history="1" highlightClick="0" endSnd="0"/>
              </a:rPr>
              <a:t>https://pvs.csl.sri.com/</a:t>
            </a:r>
            <a:r>
              <a:t> </a:t>
            </a:r>
          </a:p>
          <a:p>
            <a:pPr marL="368934" indent="-368934" defTabSz="484886">
              <a:spcBef>
                <a:spcPts val="800"/>
              </a:spcBef>
              <a:defRPr sz="2988"/>
            </a:pPr>
            <a:r>
              <a:t>Galois is hiring in this R&amp;D area! </a:t>
            </a:r>
            <a:r>
              <a:rPr u="sng">
                <a:solidFill>
                  <a:srgbClr val="0000FF"/>
                </a:solidFill>
                <a:uFill>
                  <a:solidFill>
                    <a:srgbClr val="0000FF"/>
                  </a:solidFill>
                </a:uFill>
                <a:hlinkClick r:id="rId15" invalidUrl="" action="" tgtFrame="" tooltip="" history="1" highlightClick="0" endSnd="0"/>
              </a:rPr>
              <a:t>https://galois.com/careers/</a:t>
            </a:r>
            <a:r>
              <a:t>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22" name="What is…"/>
          <p:cNvSpPr txBox="1"/>
          <p:nvPr>
            <p:ph type="body" idx="21"/>
          </p:nvPr>
        </p:nvSpPr>
        <p:spPr>
          <a:xfrm>
            <a:off x="952500" y="3785382"/>
            <a:ext cx="11099800" cy="2182836"/>
          </a:xfrm>
          <a:prstGeom prst="rect">
            <a:avLst/>
          </a:prstGeom>
        </p:spPr>
        <p:txBody>
          <a:bodyPr/>
          <a:lstStyle/>
          <a:p>
            <a:pPr defTabSz="508254">
              <a:defRPr sz="5220"/>
            </a:pPr>
            <a:r>
              <a:t>What is </a:t>
            </a:r>
          </a:p>
          <a:p>
            <a:pPr defTabSz="508254">
              <a:defRPr sz="5220"/>
            </a:pPr>
            <a:r>
              <a:t>Rigorous Digital Engineering (RDE)?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25" name="The RDE Research Program"/>
          <p:cNvSpPr txBox="1"/>
          <p:nvPr>
            <p:ph type="body" idx="21"/>
          </p:nvPr>
        </p:nvSpPr>
        <p:spPr>
          <a:prstGeom prst="rect">
            <a:avLst/>
          </a:prstGeom>
        </p:spPr>
        <p:txBody>
          <a:bodyPr/>
          <a:lstStyle/>
          <a:p>
            <a:pPr/>
            <a:r>
              <a:t>The RDE Research Program</a:t>
            </a:r>
          </a:p>
        </p:txBody>
      </p:sp>
      <p:sp>
        <p:nvSpPr>
          <p:cNvPr id="126" name="Rigorous Digital Engineering (RDE)…"/>
          <p:cNvSpPr txBox="1"/>
          <p:nvPr>
            <p:ph type="body" idx="22"/>
          </p:nvPr>
        </p:nvSpPr>
        <p:spPr>
          <a:prstGeom prst="rect">
            <a:avLst/>
          </a:prstGeom>
        </p:spPr>
        <p:txBody>
          <a:bodyPr/>
          <a:lstStyle/>
          <a:p>
            <a:pPr marL="382269" indent="-382269" defTabSz="502412">
              <a:spcBef>
                <a:spcPts val="800"/>
              </a:spcBef>
              <a:defRPr sz="3096"/>
            </a:pPr>
            <a:r>
              <a:rPr b="1"/>
              <a:t>Rigorous Digital Engineering</a:t>
            </a:r>
            <a:r>
              <a:t> (</a:t>
            </a:r>
            <a:r>
              <a:rPr b="1"/>
              <a:t>RDE</a:t>
            </a:r>
            <a:r>
              <a:t>)</a:t>
            </a:r>
          </a:p>
          <a:p>
            <a:pPr lvl="1" marL="764540" indent="-382270" defTabSz="502412">
              <a:spcBef>
                <a:spcPts val="800"/>
              </a:spcBef>
              <a:defRPr sz="3096"/>
            </a:pPr>
            <a:r>
              <a:rPr b="1"/>
              <a:t>Rigorous</a:t>
            </a:r>
            <a:r>
              <a:t> = use </a:t>
            </a:r>
            <a:r>
              <a:rPr i="1"/>
              <a:t>applied formal methods</a:t>
            </a:r>
            <a:r>
              <a:t> to reason about </a:t>
            </a:r>
            <a:r>
              <a:rPr i="1"/>
              <a:t>models, implementations, and evidence</a:t>
            </a:r>
          </a:p>
          <a:p>
            <a:pPr lvl="1" marL="764540" indent="-382270" defTabSz="502412">
              <a:spcBef>
                <a:spcPts val="800"/>
              </a:spcBef>
              <a:defRPr sz="3096"/>
            </a:pPr>
            <a:r>
              <a:rPr b="1"/>
              <a:t>Digital</a:t>
            </a:r>
            <a:r>
              <a:t> = use digital, mechanized, computational, denotational and executable models of components and systems to create </a:t>
            </a:r>
            <a:r>
              <a:rPr i="1"/>
              <a:t>digital twins</a:t>
            </a:r>
            <a:r>
              <a:t> (executable digital representations of components and systems ) and </a:t>
            </a:r>
            <a:r>
              <a:rPr i="1"/>
              <a:t>digital threads</a:t>
            </a:r>
            <a:r>
              <a:t> (relations between digital and physical artifacts with known, evidence-based fidelity)</a:t>
            </a:r>
          </a:p>
          <a:p>
            <a:pPr lvl="1" marL="764540" indent="-382270" defTabSz="502412">
              <a:spcBef>
                <a:spcPts val="800"/>
              </a:spcBef>
              <a:defRPr sz="3096"/>
            </a:pPr>
            <a:r>
              <a:rPr b="1"/>
              <a:t>Engineering</a:t>
            </a:r>
            <a:r>
              <a:t> = process, methodologies, tools, and technologies supporting </a:t>
            </a:r>
            <a:r>
              <a:rPr i="1"/>
              <a:t>all</a:t>
            </a:r>
            <a:r>
              <a:t> forms of engineering (particularly domain, requirements, product line, software, firmware, hardware, safety, systems, reverse, and security engineering)</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29" name="Impact"/>
          <p:cNvSpPr txBox="1"/>
          <p:nvPr>
            <p:ph type="body" idx="21"/>
          </p:nvPr>
        </p:nvSpPr>
        <p:spPr>
          <a:prstGeom prst="rect">
            <a:avLst/>
          </a:prstGeom>
        </p:spPr>
        <p:txBody>
          <a:bodyPr/>
          <a:lstStyle/>
          <a:p>
            <a:pPr/>
            <a:r>
              <a:t>Impact</a:t>
            </a:r>
          </a:p>
        </p:txBody>
      </p:sp>
      <p:sp>
        <p:nvSpPr>
          <p:cNvPr id="130" name="adopting RDE ideas typically……"/>
          <p:cNvSpPr txBox="1"/>
          <p:nvPr>
            <p:ph type="body" idx="22"/>
          </p:nvPr>
        </p:nvSpPr>
        <p:spPr>
          <a:prstGeom prst="rect">
            <a:avLst/>
          </a:prstGeom>
        </p:spPr>
        <p:txBody>
          <a:bodyPr/>
          <a:lstStyle/>
          <a:p>
            <a:pPr/>
            <a:r>
              <a:t>adopting RDE ideas typically…</a:t>
            </a:r>
          </a:p>
          <a:p>
            <a:pPr lvl="1"/>
            <a:r>
              <a:t>decreases effort, and thus cost</a:t>
            </a:r>
          </a:p>
          <a:p>
            <a:pPr lvl="1"/>
            <a:r>
              <a:t>shortens POPs</a:t>
            </a:r>
          </a:p>
          <a:p>
            <a:pPr lvl="1"/>
            <a:r>
              <a:t>changes focus and shifts thinking “left” and “up”</a:t>
            </a:r>
          </a:p>
          <a:p>
            <a:pPr lvl="1"/>
            <a:r>
              <a:t>significantly decreases the volume and changes the nature of bugs found during development</a:t>
            </a:r>
          </a:p>
          <a:p>
            <a:pPr lvl="1"/>
            <a:r>
              <a:t>increases assurance and changes its nature</a:t>
            </a:r>
          </a:p>
          <a:p>
            <a:pPr lvl="1"/>
            <a:r>
              <a:t>helps certification, risk analysis, and transition</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33" name="The Technologies of RDE"/>
          <p:cNvSpPr txBox="1"/>
          <p:nvPr>
            <p:ph type="body" idx="21"/>
          </p:nvPr>
        </p:nvSpPr>
        <p:spPr>
          <a:prstGeom prst="rect">
            <a:avLst/>
          </a:prstGeom>
        </p:spPr>
        <p:txBody>
          <a:bodyPr/>
          <a:lstStyle/>
          <a:p>
            <a:pPr/>
            <a:r>
              <a:t>The Technologies of RDE</a:t>
            </a:r>
          </a:p>
        </p:txBody>
      </p:sp>
      <p:sp>
        <p:nvSpPr>
          <p:cNvPr id="134" name="The technology stacks supported thus far by the RDE methodology include:…"/>
          <p:cNvSpPr txBox="1"/>
          <p:nvPr>
            <p:ph type="body" idx="22"/>
          </p:nvPr>
        </p:nvSpPr>
        <p:spPr>
          <a:xfrm>
            <a:off x="737493" y="1452676"/>
            <a:ext cx="11529814" cy="7648845"/>
          </a:xfrm>
          <a:prstGeom prst="rect">
            <a:avLst/>
          </a:prstGeom>
        </p:spPr>
        <p:txBody>
          <a:bodyPr/>
          <a:lstStyle/>
          <a:p>
            <a:pPr marL="0" indent="0" defTabSz="426466">
              <a:spcBef>
                <a:spcPts val="700"/>
              </a:spcBef>
              <a:buSzTx/>
              <a:buNone/>
              <a:defRPr sz="2628"/>
            </a:pPr>
            <a:r>
              <a:t>The technology stacks supported thus far by the RDE methodology include:</a:t>
            </a:r>
          </a:p>
          <a:p>
            <a:pPr marL="263491" indent="-263491" defTabSz="426466">
              <a:spcBef>
                <a:spcPts val="700"/>
              </a:spcBef>
              <a:buSzPct val="100000"/>
              <a:defRPr sz="2628"/>
            </a:pPr>
            <a:r>
              <a:t>many different kinds of programming languages (procedural, object-oriented, functional, hardware, logic, and mixed-model, such as C, C++, C#, Rust, Haskell, Java, Scala, Kotlin, Eiffel, Chisel, Bluespec SystemVerilog, System Verilog, VHDL), </a:t>
            </a:r>
          </a:p>
          <a:p>
            <a:pPr marL="263491" indent="-263491" defTabSz="426466">
              <a:spcBef>
                <a:spcPts val="700"/>
              </a:spcBef>
              <a:buSzPct val="100000"/>
              <a:defRPr sz="2628"/>
            </a:pPr>
            <a:r>
              <a:t>specification and modeling languages (such as F*, ACSL, JML, CodeContracts, Alloy, Z, VDM, Event-B, RAISE), </a:t>
            </a:r>
          </a:p>
          <a:p>
            <a:pPr marL="263491" indent="-263491" defTabSz="426466">
              <a:spcBef>
                <a:spcPts val="700"/>
              </a:spcBef>
              <a:buSzPct val="100000"/>
              <a:defRPr sz="2628"/>
            </a:pPr>
            <a:r>
              <a:t>architecture specification tools and languages (such as Cameo, Rhapsody, MagicDraw, OSATE, Visual Paradigm and UML, AADL, and SysML, resp.), </a:t>
            </a:r>
          </a:p>
          <a:p>
            <a:pPr marL="263491" indent="-263491" defTabSz="426466">
              <a:spcBef>
                <a:spcPts val="700"/>
              </a:spcBef>
              <a:buSzPct val="100000"/>
              <a:defRPr sz="2628"/>
            </a:pPr>
            <a:r>
              <a:t>integrated development environments (such as Eclipse, Visual Studio, </a:t>
            </a:r>
            <a:br/>
            <a:r>
              <a:t>VS Code, IDEA, Eagle, KiCAD, mbeddr, Rodin, OSATE, Crescendo, etc.), </a:t>
            </a:r>
          </a:p>
          <a:p>
            <a:pPr marL="263491" indent="-263491" defTabSz="426466">
              <a:spcBef>
                <a:spcPts val="700"/>
              </a:spcBef>
              <a:buSzPct val="100000"/>
              <a:defRPr sz="2628"/>
            </a:pPr>
            <a:r>
              <a:t>formal modeling and reasoning tools (such as Alloy, PVS, Coq, Isabelle, UPPAAL, CZT, Overture, Rodin, Frama-C, SAW, Ivy, TLA Toolbox, FDR4, NuSMV, BLAST, and SPIN), </a:t>
            </a:r>
          </a:p>
          <a:p>
            <a:pPr marL="263491" indent="-263491" defTabSz="426466">
              <a:spcBef>
                <a:spcPts val="700"/>
              </a:spcBef>
              <a:buSzPct val="100000"/>
              <a:defRPr sz="2628"/>
            </a:pPr>
            <a:r>
              <a:t>operating systems (RTOSs, UNIX variants, seL4, etc.), and </a:t>
            </a:r>
          </a:p>
          <a:p>
            <a:pPr marL="263491" indent="-263491" defTabSz="426466">
              <a:spcBef>
                <a:spcPts val="700"/>
              </a:spcBef>
              <a:buSzPct val="100000"/>
              <a:defRPr sz="2628"/>
            </a:pPr>
            <a:r>
              <a:t>spans systems, hardware (ASIC and FPGA-based), firmware, and software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37" name="The HARDENS Case Study"/>
          <p:cNvSpPr txBox="1"/>
          <p:nvPr>
            <p:ph type="body" idx="21"/>
          </p:nvPr>
        </p:nvSpPr>
        <p:spPr>
          <a:xfrm>
            <a:off x="952500" y="3785382"/>
            <a:ext cx="11099800" cy="2182836"/>
          </a:xfrm>
          <a:prstGeom prst="rect">
            <a:avLst/>
          </a:prstGeom>
        </p:spPr>
        <p:txBody>
          <a:bodyPr/>
          <a:lstStyle/>
          <a:p>
            <a:pPr/>
            <a:r>
              <a:t>The HARDENS Case Study</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0" name="HARDENS"/>
          <p:cNvSpPr txBox="1"/>
          <p:nvPr>
            <p:ph type="body" idx="21"/>
          </p:nvPr>
        </p:nvSpPr>
        <p:spPr>
          <a:prstGeom prst="rect">
            <a:avLst/>
          </a:prstGeom>
        </p:spPr>
        <p:txBody>
          <a:bodyPr/>
          <a:lstStyle/>
          <a:p>
            <a:pPr/>
            <a:r>
              <a:t>HARDENS</a:t>
            </a:r>
          </a:p>
        </p:txBody>
      </p:sp>
      <p:sp>
        <p:nvSpPr>
          <p:cNvPr id="141" name="HARDENS (High Assurance Rigorous Digital Engineering for Nuclear Safety) is a R&amp;D project run by Galois for the Nuclear Regulatory Commission (NRC)…"/>
          <p:cNvSpPr txBox="1"/>
          <p:nvPr>
            <p:ph type="body" idx="22"/>
          </p:nvPr>
        </p:nvSpPr>
        <p:spPr>
          <a:prstGeom prst="rect">
            <a:avLst/>
          </a:prstGeom>
        </p:spPr>
        <p:txBody>
          <a:bodyPr/>
          <a:lstStyle/>
          <a:p>
            <a:pPr marL="368934" indent="-368934" defTabSz="484886">
              <a:spcBef>
                <a:spcPts val="800"/>
              </a:spcBef>
              <a:defRPr sz="2988"/>
            </a:pPr>
            <a:r>
              <a:rPr b="1"/>
              <a:t>HARDENS</a:t>
            </a:r>
            <a:r>
              <a:t> (</a:t>
            </a:r>
            <a:r>
              <a:rPr i="1"/>
              <a:t>High Assurance Rigorous Digital Engineering for Nuclear Safety</a:t>
            </a:r>
            <a:r>
              <a:t>) is a R&amp;D project run by Galois for the </a:t>
            </a:r>
            <a:r>
              <a:rPr i="1"/>
              <a:t>Nuclear Regulatory Commission</a:t>
            </a:r>
            <a:r>
              <a:t> (NRC)</a:t>
            </a:r>
          </a:p>
          <a:p>
            <a:pPr marL="368934" indent="-368934" defTabSz="484886">
              <a:spcBef>
                <a:spcPts val="800"/>
              </a:spcBef>
              <a:defRPr sz="2988"/>
            </a:pPr>
            <a:r>
              <a:t>the purpose of HARDENS is to demonstrate and educate about cutting-edge, high-assurance model-driven engineering</a:t>
            </a:r>
          </a:p>
          <a:p>
            <a:pPr lvl="1" marL="737869" indent="-368934" defTabSz="484886">
              <a:spcBef>
                <a:spcPts val="800"/>
              </a:spcBef>
              <a:defRPr sz="2988"/>
            </a:pPr>
            <a:r>
              <a:t>our focus is on nationally critical infrastructure, and thus safety-critical embedded systems</a:t>
            </a:r>
          </a:p>
          <a:p>
            <a:pPr marL="368934" indent="-368934" defTabSz="484886">
              <a:spcBef>
                <a:spcPts val="800"/>
              </a:spcBef>
              <a:defRPr sz="2988"/>
            </a:pPr>
            <a:r>
              <a:t>within HARDENS, Galois has designed and built a demonstration Reactor Trip System (RTS) that is representative of a Digital Instrumentation &amp; Control (DI&amp;C) system for a Nuclear Power Plant (NPP)</a:t>
            </a:r>
          </a:p>
          <a:p>
            <a:pPr lvl="1" marL="737869" indent="-368934" defTabSz="484886">
              <a:spcBef>
                <a:spcPts val="800"/>
              </a:spcBef>
              <a:defRPr sz="2988"/>
            </a:pPr>
            <a:r>
              <a:t>the RTS is fault-tolerant and high-assurance</a:t>
            </a:r>
          </a:p>
          <a:p>
            <a:pPr lvl="1" marL="737869" indent="-368934" defTabSz="484886">
              <a:spcBef>
                <a:spcPts val="800"/>
              </a:spcBef>
              <a:defRPr sz="2988"/>
            </a:pPr>
            <a:r>
              <a:t>the RTS has a physical manifestation (an FPGA board plus sensors/actuators) and a set of digital twins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40404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35000"/>
              </a:srgbClr>
            </a:outerShdw>
          </a:effectLst>
        </a:effectStyle>
        <a:effectStyle>
          <a:effectLst>
            <a:outerShdw sx="100000" sy="100000" kx="0" ky="0" algn="b" rotWithShape="0" blurRad="50800" dist="25400" dir="5400000">
              <a:srgbClr val="000000">
                <a:alpha val="35000"/>
              </a:srgbClr>
            </a:outerShdw>
          </a:effectLst>
        </a:effectStyle>
        <a:effectStyle>
          <a:effectLst>
            <a:outerShdw sx="100000" sy="100000" kx="0" ky="0" algn="b" rotWithShape="0" blurRad="50800" dist="254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bevel/>
        </a:ln>
        <a:effectLst>
          <a:outerShdw sx="100000" sy="100000" kx="0" ky="0" algn="b" rotWithShape="0" blurRad="50800" dist="25400" dir="5400000">
            <a:srgbClr val="000000">
              <a:alpha val="35000"/>
            </a:srgbClr>
          </a:outerShdw>
        </a:effectLst>
        <a:sp3d/>
      </a:spPr>
      <a:bodyPr rot="0" spcFirstLastPara="1" vertOverflow="overflow" horzOverflow="overflow" vert="horz" wrap="square" lIns="65023" tIns="65023" rIns="65023" bIns="65023" numCol="1" spcCol="38100" rtlCol="0" anchor="ctr" upright="0">
        <a:spAutoFit/>
      </a:bodyPr>
      <a:lstStyle>
        <a:defPPr marL="0" marR="0" indent="0" algn="l" defTabSz="65024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bevel/>
        </a:ln>
        <a:effectLst>
          <a:outerShdw sx="100000" sy="100000" kx="0" ky="0" algn="b" rotWithShape="0" blurRad="50800" dist="254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65023" tIns="65023" rIns="65023" bIns="65023" numCol="1" spcCol="38100" rtlCol="0" anchor="t" upright="0">
        <a:spAutoFit/>
      </a:bodyPr>
      <a:lstStyle>
        <a:defPPr marL="0" marR="0" indent="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35000"/>
              </a:srgbClr>
            </a:outerShdw>
          </a:effectLst>
        </a:effectStyle>
        <a:effectStyle>
          <a:effectLst>
            <a:outerShdw sx="100000" sy="100000" kx="0" ky="0" algn="b" rotWithShape="0" blurRad="50800" dist="25400" dir="5400000">
              <a:srgbClr val="000000">
                <a:alpha val="35000"/>
              </a:srgbClr>
            </a:outerShdw>
          </a:effectLst>
        </a:effectStyle>
        <a:effectStyle>
          <a:effectLst>
            <a:outerShdw sx="100000" sy="100000" kx="0" ky="0" algn="b" rotWithShape="0" blurRad="50800" dist="254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bevel/>
        </a:ln>
        <a:effectLst>
          <a:outerShdw sx="100000" sy="100000" kx="0" ky="0" algn="b" rotWithShape="0" blurRad="50800" dist="25400" dir="5400000">
            <a:srgbClr val="000000">
              <a:alpha val="35000"/>
            </a:srgbClr>
          </a:outerShdw>
        </a:effectLst>
        <a:sp3d/>
      </a:spPr>
      <a:bodyPr rot="0" spcFirstLastPara="1" vertOverflow="overflow" horzOverflow="overflow" vert="horz" wrap="square" lIns="65023" tIns="65023" rIns="65023" bIns="65023" numCol="1" spcCol="38100" rtlCol="0" anchor="ctr" upright="0">
        <a:spAutoFit/>
      </a:bodyPr>
      <a:lstStyle>
        <a:defPPr marL="0" marR="0" indent="0" algn="l" defTabSz="65024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bevel/>
        </a:ln>
        <a:effectLst>
          <a:outerShdw sx="100000" sy="100000" kx="0" ky="0" algn="b" rotWithShape="0" blurRad="50800" dist="254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65023" tIns="65023" rIns="65023" bIns="65023" numCol="1" spcCol="38100" rtlCol="0" anchor="t" upright="0">
        <a:spAutoFit/>
      </a:bodyPr>
      <a:lstStyle>
        <a:defPPr marL="0" marR="0" indent="0" algn="l" defTabSz="650240" rtl="0" fontAlgn="auto" latinLnBrk="0" hangingPunct="0">
          <a:lnSpc>
            <a:spcPct val="100000"/>
          </a:lnSpc>
          <a:spcBef>
            <a:spcPts val="800"/>
          </a:spcBef>
          <a:spcAft>
            <a:spcPts val="0"/>
          </a:spcAft>
          <a:buClrTx/>
          <a:buSzTx/>
          <a:buFontTx/>
          <a:buNone/>
          <a:tabLst/>
          <a:defRPr b="1" baseline="0" cap="none" i="0" spc="0" strike="noStrike" sz="3400" u="none" kumimoji="0" normalizeH="0">
            <a:ln>
              <a:noFill/>
            </a:ln>
            <a:solidFill>
              <a:srgbClr val="40404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